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 id="272" r:id="rId61"/>
    <p:sldId id="273" r:id="rId62"/>
    <p:sldId id="274" r:id="rId63"/>
    <p:sldId id="275" r:id="rId64"/>
    <p:sldId id="276" r:id="rId65"/>
    <p:sldId id="277" r:id="rId66"/>
    <p:sldId id="278" r:id="rId67"/>
    <p:sldId id="279" r:id="rId68"/>
    <p:sldId id="280" r:id="rId69"/>
    <p:sldId id="281" r:id="rId70"/>
    <p:sldId id="282" r:id="rId71"/>
    <p:sldId id="283" r:id="rId72"/>
    <p:sldId id="284" r:id="rId73"/>
    <p:sldId id="285" r:id="rId74"/>
    <p:sldId id="286" r:id="rId7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eague Spartan" charset="1" panose="00000800000000000000"/>
      <p:regular r:id="rId10"/>
    </p:embeddedFont>
    <p:embeddedFont>
      <p:font typeface="Canva Sans" charset="1" panose="020B0503030501040103"/>
      <p:regular r:id="rId11"/>
    </p:embeddedFont>
    <p:embeddedFont>
      <p:font typeface="Canva Sans Bold" charset="1" panose="020B0803030501040103"/>
      <p:regular r:id="rId12"/>
    </p:embeddedFont>
    <p:embeddedFont>
      <p:font typeface="Canva Sans Italics" charset="1" panose="020B0503030501040103"/>
      <p:regular r:id="rId13"/>
    </p:embeddedFont>
    <p:embeddedFont>
      <p:font typeface="Canva Sans Bold Italics" charset="1" panose="020B0803030501040103"/>
      <p:regular r:id="rId14"/>
    </p:embeddedFont>
    <p:embeddedFont>
      <p:font typeface="Canva Sans Medium" charset="1" panose="020B0603030501040103"/>
      <p:regular r:id="rId15"/>
    </p:embeddedFont>
    <p:embeddedFont>
      <p:font typeface="Canva Sans Medium Italics" charset="1" panose="020B0603030501040103"/>
      <p:regular r:id="rId16"/>
    </p:embeddedFont>
    <p:embeddedFont>
      <p:font typeface="Poppins" charset="1" panose="00000500000000000000"/>
      <p:regular r:id="rId17"/>
    </p:embeddedFont>
    <p:embeddedFont>
      <p:font typeface="Poppins Bold" charset="1" panose="00000800000000000000"/>
      <p:regular r:id="rId18"/>
    </p:embeddedFont>
    <p:embeddedFont>
      <p:font typeface="Poppins Italics" charset="1" panose="00000500000000000000"/>
      <p:regular r:id="rId19"/>
    </p:embeddedFont>
    <p:embeddedFont>
      <p:font typeface="Poppins Bold Italics" charset="1" panose="00000800000000000000"/>
      <p:regular r:id="rId20"/>
    </p:embeddedFont>
    <p:embeddedFont>
      <p:font typeface="Poppins Thin" charset="1" panose="00000300000000000000"/>
      <p:regular r:id="rId21"/>
    </p:embeddedFont>
    <p:embeddedFont>
      <p:font typeface="Poppins Thin Italics" charset="1" panose="00000300000000000000"/>
      <p:regular r:id="rId22"/>
    </p:embeddedFont>
    <p:embeddedFont>
      <p:font typeface="Poppins Extra-Light" charset="1" panose="00000300000000000000"/>
      <p:regular r:id="rId23"/>
    </p:embeddedFont>
    <p:embeddedFont>
      <p:font typeface="Poppins Extra-Light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
      <p:font typeface="Lato" charset="1" panose="020F0502020204030203"/>
      <p:regular r:id="rId35"/>
    </p:embeddedFont>
    <p:embeddedFont>
      <p:font typeface="Lato Bold" charset="1" panose="020F0502020204030203"/>
      <p:regular r:id="rId36"/>
    </p:embeddedFont>
    <p:embeddedFont>
      <p:font typeface="Lato Italics" charset="1" panose="020F0502020204030203"/>
      <p:regular r:id="rId37"/>
    </p:embeddedFont>
    <p:embeddedFont>
      <p:font typeface="Lato Bold Italics" charset="1" panose="020F0502020204030203"/>
      <p:regular r:id="rId38"/>
    </p:embeddedFont>
    <p:embeddedFont>
      <p:font typeface="Lato Thin" charset="1" panose="020F0502020204030203"/>
      <p:regular r:id="rId39"/>
    </p:embeddedFont>
    <p:embeddedFont>
      <p:font typeface="Lato Thin Italics" charset="1" panose="020F0502020204030203"/>
      <p:regular r:id="rId40"/>
    </p:embeddedFont>
    <p:embeddedFont>
      <p:font typeface="Lato Light" charset="1" panose="020F0502020204030203"/>
      <p:regular r:id="rId41"/>
    </p:embeddedFont>
    <p:embeddedFont>
      <p:font typeface="Lato Light Italics" charset="1" panose="020F0502020204030203"/>
      <p:regular r:id="rId42"/>
    </p:embeddedFont>
    <p:embeddedFont>
      <p:font typeface="Lato Heavy" charset="1" panose="020F0502020204030203"/>
      <p:regular r:id="rId43"/>
    </p:embeddedFont>
    <p:embeddedFont>
      <p:font typeface="Lato Heavy Italics" charset="1" panose="020F0502020204030203"/>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60" Target="slides/slide16.xml" Type="http://schemas.openxmlformats.org/officeDocument/2006/relationships/slide"/><Relationship Id="rId61" Target="slides/slide17.xml" Type="http://schemas.openxmlformats.org/officeDocument/2006/relationships/slide"/><Relationship Id="rId62" Target="slides/slide18.xml" Type="http://schemas.openxmlformats.org/officeDocument/2006/relationships/slide"/><Relationship Id="rId63" Target="slides/slide19.xml" Type="http://schemas.openxmlformats.org/officeDocument/2006/relationships/slide"/><Relationship Id="rId64" Target="slides/slide20.xml" Type="http://schemas.openxmlformats.org/officeDocument/2006/relationships/slide"/><Relationship Id="rId65" Target="slides/slide21.xml" Type="http://schemas.openxmlformats.org/officeDocument/2006/relationships/slide"/><Relationship Id="rId66" Target="slides/slide22.xml" Type="http://schemas.openxmlformats.org/officeDocument/2006/relationships/slide"/><Relationship Id="rId67" Target="slides/slide23.xml" Type="http://schemas.openxmlformats.org/officeDocument/2006/relationships/slide"/><Relationship Id="rId68" Target="slides/slide24.xml" Type="http://schemas.openxmlformats.org/officeDocument/2006/relationships/slide"/><Relationship Id="rId69" Target="slides/slide25.xml" Type="http://schemas.openxmlformats.org/officeDocument/2006/relationships/slide"/><Relationship Id="rId7" Target="fonts/font7.fntdata" Type="http://schemas.openxmlformats.org/officeDocument/2006/relationships/font"/><Relationship Id="rId70" Target="slides/slide26.xml" Type="http://schemas.openxmlformats.org/officeDocument/2006/relationships/slide"/><Relationship Id="rId71" Target="slides/slide27.xml" Type="http://schemas.openxmlformats.org/officeDocument/2006/relationships/slide"/><Relationship Id="rId72" Target="slides/slide28.xml" Type="http://schemas.openxmlformats.org/officeDocument/2006/relationships/slide"/><Relationship Id="rId73" Target="slides/slide29.xml" Type="http://schemas.openxmlformats.org/officeDocument/2006/relationships/slide"/><Relationship Id="rId74" Target="slides/slide30.xml" Type="http://schemas.openxmlformats.org/officeDocument/2006/relationships/slide"/><Relationship Id="rId75" Target="slides/slide31.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5.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2.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3.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22" y="2911769"/>
            <a:ext cx="7218503" cy="1375921"/>
          </a:xfrm>
          <a:prstGeom prst="rect">
            <a:avLst/>
          </a:prstGeom>
        </p:spPr>
        <p:txBody>
          <a:bodyPr anchor="t" rtlCol="false" tIns="0" lIns="0" bIns="0" rIns="0">
            <a:spAutoFit/>
          </a:bodyPr>
          <a:lstStyle/>
          <a:p>
            <a:pPr>
              <a:lnSpc>
                <a:spcPts val="11265"/>
              </a:lnSpc>
              <a:spcBef>
                <a:spcPct val="0"/>
              </a:spcBef>
            </a:pPr>
            <a:r>
              <a:rPr lang="en-US" sz="8046">
                <a:solidFill>
                  <a:srgbClr val="000000"/>
                </a:solidFill>
                <a:latin typeface="Lato Bold"/>
              </a:rPr>
              <a:t>MINI PROJECT</a:t>
            </a:r>
          </a:p>
        </p:txBody>
      </p:sp>
      <p:sp>
        <p:nvSpPr>
          <p:cNvPr name="TextBox 7" id="7"/>
          <p:cNvSpPr txBox="true"/>
          <p:nvPr/>
        </p:nvSpPr>
        <p:spPr>
          <a:xfrm rot="0">
            <a:off x="3648322" y="4106715"/>
            <a:ext cx="10991397" cy="1627688"/>
          </a:xfrm>
          <a:prstGeom prst="rect">
            <a:avLst/>
          </a:prstGeom>
        </p:spPr>
        <p:txBody>
          <a:bodyPr anchor="t" rtlCol="false" tIns="0" lIns="0" bIns="0" rIns="0">
            <a:spAutoFit/>
          </a:bodyPr>
          <a:lstStyle/>
          <a:p>
            <a:pPr>
              <a:lnSpc>
                <a:spcPts val="13343"/>
              </a:lnSpc>
              <a:spcBef>
                <a:spcPct val="0"/>
              </a:spcBef>
            </a:pPr>
            <a:r>
              <a:rPr lang="en-US" sz="9530">
                <a:solidFill>
                  <a:srgbClr val="593C8F"/>
                </a:solidFill>
                <a:latin typeface="League Spartan"/>
              </a:rPr>
              <a:t>PRESENTATION</a:t>
            </a:r>
          </a:p>
        </p:txBody>
      </p:sp>
      <p:sp>
        <p:nvSpPr>
          <p:cNvPr name="AutoShape 8" id="8"/>
          <p:cNvSpPr/>
          <p:nvPr/>
        </p:nvSpPr>
        <p:spPr>
          <a:xfrm flipV="true">
            <a:off x="3648322" y="5611372"/>
            <a:ext cx="9687995" cy="20505"/>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1498356" y="7182701"/>
            <a:ext cx="6583633" cy="2577112"/>
          </a:xfrm>
          <a:prstGeom prst="rect">
            <a:avLst/>
          </a:prstGeom>
        </p:spPr>
        <p:txBody>
          <a:bodyPr anchor="t" rtlCol="false" tIns="0" lIns="0" bIns="0" rIns="0">
            <a:spAutoFit/>
          </a:bodyPr>
          <a:lstStyle/>
          <a:p>
            <a:pPr algn="just">
              <a:lnSpc>
                <a:spcPts val="3379"/>
              </a:lnSpc>
            </a:pPr>
            <a:r>
              <a:rPr lang="en-US" sz="2413">
                <a:solidFill>
                  <a:srgbClr val="000000"/>
                </a:solidFill>
                <a:latin typeface="Poppins"/>
              </a:rPr>
              <a:t>Presented by</a:t>
            </a:r>
          </a:p>
          <a:p>
            <a:pPr algn="just">
              <a:lnSpc>
                <a:spcPts val="3379"/>
              </a:lnSpc>
            </a:pPr>
            <a:r>
              <a:rPr lang="en-US" sz="2413">
                <a:solidFill>
                  <a:srgbClr val="000000"/>
                </a:solidFill>
                <a:latin typeface="Poppins"/>
              </a:rPr>
              <a:t>Radhika Gupta - IIT2021125</a:t>
            </a:r>
          </a:p>
          <a:p>
            <a:pPr algn="just">
              <a:lnSpc>
                <a:spcPts val="3379"/>
              </a:lnSpc>
            </a:pPr>
            <a:r>
              <a:rPr lang="en-US" sz="2413">
                <a:solidFill>
                  <a:srgbClr val="000000"/>
                </a:solidFill>
                <a:latin typeface="Poppins"/>
              </a:rPr>
              <a:t>Mani Kumar Baitha - IIT2021138</a:t>
            </a:r>
          </a:p>
          <a:p>
            <a:pPr algn="just">
              <a:lnSpc>
                <a:spcPts val="3379"/>
              </a:lnSpc>
            </a:pPr>
            <a:r>
              <a:rPr lang="en-US" sz="2413">
                <a:solidFill>
                  <a:srgbClr val="000000"/>
                </a:solidFill>
                <a:latin typeface="Poppins"/>
              </a:rPr>
              <a:t>Naman Gupta - IIT2021139</a:t>
            </a:r>
          </a:p>
          <a:p>
            <a:pPr algn="just">
              <a:lnSpc>
                <a:spcPts val="3379"/>
              </a:lnSpc>
            </a:pPr>
            <a:r>
              <a:rPr lang="en-US" sz="2413">
                <a:solidFill>
                  <a:srgbClr val="000000"/>
                </a:solidFill>
                <a:latin typeface="Poppins"/>
              </a:rPr>
              <a:t>Naysha Singh - IIT2021140</a:t>
            </a:r>
          </a:p>
          <a:p>
            <a:pPr algn="just">
              <a:lnSpc>
                <a:spcPts val="3379"/>
              </a:lnSpc>
              <a:spcBef>
                <a:spcPct val="0"/>
              </a:spcBef>
            </a:pPr>
            <a:r>
              <a:rPr lang="en-US" sz="2413">
                <a:solidFill>
                  <a:srgbClr val="000000"/>
                </a:solidFill>
                <a:latin typeface="Poppins"/>
              </a:rPr>
              <a:t>Bilolikar Shruti Upendra - IIT2021172</a:t>
            </a:r>
          </a:p>
        </p:txBody>
      </p:sp>
      <p:sp>
        <p:nvSpPr>
          <p:cNvPr name="TextBox 11" id="11"/>
          <p:cNvSpPr txBox="true"/>
          <p:nvPr/>
        </p:nvSpPr>
        <p:spPr>
          <a:xfrm rot="0">
            <a:off x="11294554" y="5832210"/>
            <a:ext cx="4083606" cy="483871"/>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Poppins Bold Italics"/>
              </a:rPr>
              <a:t>Guided by  Prof. Javed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5017430" y="362964"/>
            <a:ext cx="10525611" cy="1002698"/>
          </a:xfrm>
          <a:prstGeom prst="rect">
            <a:avLst/>
          </a:prstGeom>
        </p:spPr>
        <p:txBody>
          <a:bodyPr anchor="t" rtlCol="false" tIns="0" lIns="0" bIns="0" rIns="0">
            <a:spAutoFit/>
          </a:bodyPr>
          <a:lstStyle/>
          <a:p>
            <a:pPr>
              <a:lnSpc>
                <a:spcPts val="8258"/>
              </a:lnSpc>
              <a:spcBef>
                <a:spcPct val="0"/>
              </a:spcBef>
            </a:pPr>
            <a:r>
              <a:rPr lang="en-US" sz="5898">
                <a:solidFill>
                  <a:srgbClr val="593C8F"/>
                </a:solidFill>
                <a:latin typeface="League Spartan"/>
              </a:rPr>
              <a:t>BASE RESEARCH PAPER[3]</a:t>
            </a:r>
          </a:p>
        </p:txBody>
      </p:sp>
      <p:sp>
        <p:nvSpPr>
          <p:cNvPr name="AutoShape 4" id="4"/>
          <p:cNvSpPr/>
          <p:nvPr/>
        </p:nvSpPr>
        <p:spPr>
          <a:xfrm flipV="true">
            <a:off x="6726520" y="1384711"/>
            <a:ext cx="8389329"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5185253" y="3275445"/>
            <a:ext cx="11355432" cy="960120"/>
          </a:xfrm>
          <a:prstGeom prst="rect">
            <a:avLst/>
          </a:prstGeom>
        </p:spPr>
        <p:txBody>
          <a:bodyPr anchor="t" rtlCol="false" tIns="0" lIns="0" bIns="0" rIns="0">
            <a:spAutoFit/>
          </a:bodyPr>
          <a:lstStyle/>
          <a:p>
            <a:pPr>
              <a:lnSpc>
                <a:spcPts val="3780"/>
              </a:lnSpc>
              <a:spcBef>
                <a:spcPct val="0"/>
              </a:spcBef>
            </a:pPr>
            <a:r>
              <a:rPr lang="en-US" sz="2700">
                <a:solidFill>
                  <a:srgbClr val="000000"/>
                </a:solidFill>
                <a:latin typeface="Poppins"/>
              </a:rPr>
              <a:t>Palaiahnakote Shivakumara,  V. Basavaraja,  Harsha S. Gowda,  D. S. Guru,  Umapada Pal and Tong Lu </a:t>
            </a:r>
          </a:p>
        </p:txBody>
      </p:sp>
      <p:sp>
        <p:nvSpPr>
          <p:cNvPr name="TextBox 9" id="9"/>
          <p:cNvSpPr txBox="true"/>
          <p:nvPr/>
        </p:nvSpPr>
        <p:spPr>
          <a:xfrm rot="0">
            <a:off x="4396784" y="4844142"/>
            <a:ext cx="12862516" cy="427672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Poppins"/>
              </a:rPr>
              <a:t>The proposed method explores a new fusion concept through variance and weights estimation for the respective color components, which results in fused images. The features based on sparsity, the number of connected components, and the average intensity of edge components in Canny and Sobel edge images of fused images are proposed. The relationship between the features of fused images and their input images helps us to separate forged IMEI numbers from the original ones.</a:t>
            </a:r>
          </a:p>
        </p:txBody>
      </p:sp>
      <p:sp>
        <p:nvSpPr>
          <p:cNvPr name="TextBox 10" id="10"/>
          <p:cNvSpPr txBox="true"/>
          <p:nvPr/>
        </p:nvSpPr>
        <p:spPr>
          <a:xfrm rot="0">
            <a:off x="5185253" y="1715099"/>
            <a:ext cx="10687257" cy="1890787"/>
          </a:xfrm>
          <a:prstGeom prst="rect">
            <a:avLst/>
          </a:prstGeom>
        </p:spPr>
        <p:txBody>
          <a:bodyPr anchor="t" rtlCol="false" tIns="0" lIns="0" bIns="0" rIns="0">
            <a:spAutoFit/>
          </a:bodyPr>
          <a:lstStyle/>
          <a:p>
            <a:pPr algn="ctr">
              <a:lnSpc>
                <a:spcPts val="4984"/>
              </a:lnSpc>
            </a:pPr>
            <a:r>
              <a:rPr lang="en-US" sz="3560">
                <a:solidFill>
                  <a:srgbClr val="000000"/>
                </a:solidFill>
                <a:latin typeface="Poppins"/>
              </a:rPr>
              <a:t>“A New RGB based Fusion for Forged IMEI Number Detection in Mobile Images”</a:t>
            </a:r>
          </a:p>
          <a:p>
            <a:pPr algn="ctr">
              <a:lnSpc>
                <a:spcPts val="4984"/>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6648002" y="1047750"/>
            <a:ext cx="8389329"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7414109" y="1232311"/>
            <a:ext cx="6857116" cy="8171723"/>
          </a:xfrm>
          <a:custGeom>
            <a:avLst/>
            <a:gdLst/>
            <a:ahLst/>
            <a:cxnLst/>
            <a:rect r="r" b="b" t="t" l="l"/>
            <a:pathLst>
              <a:path h="8171723" w="6857116">
                <a:moveTo>
                  <a:pt x="0" y="0"/>
                </a:moveTo>
                <a:lnTo>
                  <a:pt x="6857116" y="0"/>
                </a:lnTo>
                <a:lnTo>
                  <a:pt x="6857116" y="8171724"/>
                </a:lnTo>
                <a:lnTo>
                  <a:pt x="0" y="8171724"/>
                </a:lnTo>
                <a:lnTo>
                  <a:pt x="0" y="0"/>
                </a:lnTo>
                <a:close/>
              </a:path>
            </a:pathLst>
          </a:custGeom>
          <a:blipFill>
            <a:blip r:embed="rId3"/>
            <a:stretch>
              <a:fillRect l="0" t="-304" r="0" b="0"/>
            </a:stretch>
          </a:blipFill>
        </p:spPr>
      </p:sp>
      <p:sp>
        <p:nvSpPr>
          <p:cNvPr name="TextBox 8" id="8"/>
          <p:cNvSpPr txBox="true"/>
          <p:nvPr/>
        </p:nvSpPr>
        <p:spPr>
          <a:xfrm rot="0">
            <a:off x="5017799" y="229614"/>
            <a:ext cx="10446725" cy="1002698"/>
          </a:xfrm>
          <a:prstGeom prst="rect">
            <a:avLst/>
          </a:prstGeom>
        </p:spPr>
        <p:txBody>
          <a:bodyPr anchor="t" rtlCol="false" tIns="0" lIns="0" bIns="0" rIns="0">
            <a:spAutoFit/>
          </a:bodyPr>
          <a:lstStyle/>
          <a:p>
            <a:pPr>
              <a:lnSpc>
                <a:spcPts val="8258"/>
              </a:lnSpc>
              <a:spcBef>
                <a:spcPct val="0"/>
              </a:spcBef>
            </a:pPr>
            <a:r>
              <a:rPr lang="en-US" sz="5898">
                <a:solidFill>
                  <a:srgbClr val="593C8F"/>
                </a:solidFill>
                <a:latin typeface="League Spartan"/>
              </a:rPr>
              <a:t>BASE RESEARCH PAPER[3]</a:t>
            </a:r>
          </a:p>
        </p:txBody>
      </p:sp>
      <p:sp>
        <p:nvSpPr>
          <p:cNvPr name="TextBox 9" id="9"/>
          <p:cNvSpPr txBox="true"/>
          <p:nvPr/>
        </p:nvSpPr>
        <p:spPr>
          <a:xfrm rot="0">
            <a:off x="7175866" y="9489760"/>
            <a:ext cx="7682508" cy="514350"/>
          </a:xfrm>
          <a:prstGeom prst="rect">
            <a:avLst/>
          </a:prstGeom>
        </p:spPr>
        <p:txBody>
          <a:bodyPr anchor="t" rtlCol="false" tIns="0" lIns="0" bIns="0" rIns="0">
            <a:spAutoFit/>
          </a:bodyPr>
          <a:lstStyle/>
          <a:p>
            <a:pPr algn="ctr">
              <a:lnSpc>
                <a:spcPts val="4200"/>
              </a:lnSpc>
            </a:pPr>
            <a:r>
              <a:rPr lang="en-US" sz="3000">
                <a:solidFill>
                  <a:srgbClr val="593C8F"/>
                </a:solidFill>
                <a:latin typeface="Canva Sans"/>
              </a:rPr>
              <a:t>Block Diagram for proposed methodology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5116038" y="362964"/>
            <a:ext cx="10427003" cy="1002698"/>
          </a:xfrm>
          <a:prstGeom prst="rect">
            <a:avLst/>
          </a:prstGeom>
        </p:spPr>
        <p:txBody>
          <a:bodyPr anchor="t" rtlCol="false" tIns="0" lIns="0" bIns="0" rIns="0">
            <a:spAutoFit/>
          </a:bodyPr>
          <a:lstStyle/>
          <a:p>
            <a:pPr>
              <a:lnSpc>
                <a:spcPts val="8258"/>
              </a:lnSpc>
              <a:spcBef>
                <a:spcPct val="0"/>
              </a:spcBef>
            </a:pPr>
            <a:r>
              <a:rPr lang="en-US" sz="5898">
                <a:solidFill>
                  <a:srgbClr val="593C8F"/>
                </a:solidFill>
                <a:latin typeface="League Spartan"/>
              </a:rPr>
              <a:t>BASE RESEARCH PAPER[3]</a:t>
            </a:r>
          </a:p>
        </p:txBody>
      </p:sp>
      <p:sp>
        <p:nvSpPr>
          <p:cNvPr name="AutoShape 4" id="4"/>
          <p:cNvSpPr/>
          <p:nvPr/>
        </p:nvSpPr>
        <p:spPr>
          <a:xfrm flipV="true">
            <a:off x="6726520" y="1384711"/>
            <a:ext cx="8389329"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106452" y="2400069"/>
            <a:ext cx="13629465" cy="6005774"/>
          </a:xfrm>
          <a:prstGeom prst="rect">
            <a:avLst/>
          </a:prstGeom>
        </p:spPr>
        <p:txBody>
          <a:bodyPr anchor="t" rtlCol="false" tIns="0" lIns="0" bIns="0" rIns="0">
            <a:spAutoFit/>
          </a:bodyPr>
          <a:lstStyle/>
          <a:p>
            <a:pPr>
              <a:lnSpc>
                <a:spcPts val="3398"/>
              </a:lnSpc>
            </a:pPr>
          </a:p>
          <a:p>
            <a:pPr>
              <a:lnSpc>
                <a:spcPts val="3398"/>
              </a:lnSpc>
            </a:pPr>
          </a:p>
          <a:p>
            <a:pPr>
              <a:lnSpc>
                <a:spcPts val="3398"/>
              </a:lnSpc>
            </a:pPr>
            <a:r>
              <a:rPr lang="en-US" sz="2427">
                <a:solidFill>
                  <a:srgbClr val="000000"/>
                </a:solidFill>
                <a:latin typeface="Poppins"/>
              </a:rPr>
              <a:t>Here's a breakdown of the steps involved in the proposed approach:</a:t>
            </a:r>
          </a:p>
          <a:p>
            <a:pPr>
              <a:lnSpc>
                <a:spcPts val="3398"/>
              </a:lnSpc>
            </a:pPr>
          </a:p>
          <a:p>
            <a:pPr marL="524031" indent="-262016" lvl="1">
              <a:lnSpc>
                <a:spcPts val="3398"/>
              </a:lnSpc>
              <a:buFont typeface="Arial"/>
              <a:buChar char="•"/>
            </a:pPr>
            <a:r>
              <a:rPr lang="en-US" sz="2427">
                <a:solidFill>
                  <a:srgbClr val="000000"/>
                </a:solidFill>
                <a:latin typeface="Poppins"/>
              </a:rPr>
              <a:t> </a:t>
            </a:r>
            <a:r>
              <a:rPr lang="en-US" sz="2427">
                <a:solidFill>
                  <a:srgbClr val="000000"/>
                </a:solidFill>
                <a:latin typeface="Poppins Bold"/>
              </a:rPr>
              <a:t>Input Image Analysis:</a:t>
            </a:r>
          </a:p>
          <a:p>
            <a:pPr marL="1048063" indent="-349354" lvl="2">
              <a:lnSpc>
                <a:spcPts val="3398"/>
              </a:lnSpc>
              <a:buFont typeface="Arial"/>
              <a:buChar char="⚬"/>
            </a:pPr>
            <a:r>
              <a:rPr lang="en-US" sz="2427">
                <a:solidFill>
                  <a:srgbClr val="000000"/>
                </a:solidFill>
                <a:latin typeface="Poppins"/>
              </a:rPr>
              <a:t>Separate the input image into its three color components: Red (R), Green (G), and Blue (B).</a:t>
            </a:r>
          </a:p>
          <a:p>
            <a:pPr marL="524031" indent="-262016" lvl="1">
              <a:lnSpc>
                <a:spcPts val="3398"/>
              </a:lnSpc>
              <a:buFont typeface="Arial"/>
              <a:buChar char="•"/>
            </a:pPr>
            <a:r>
              <a:rPr lang="en-US" sz="2427">
                <a:solidFill>
                  <a:srgbClr val="000000"/>
                </a:solidFill>
                <a:latin typeface="Poppins Bold"/>
              </a:rPr>
              <a:t>Variance Calculation:</a:t>
            </a:r>
          </a:p>
          <a:p>
            <a:pPr marL="1048063" indent="-349354" lvl="2">
              <a:lnSpc>
                <a:spcPts val="3398"/>
              </a:lnSpc>
              <a:buFont typeface="Arial"/>
              <a:buChar char="⚬"/>
            </a:pPr>
            <a:r>
              <a:rPr lang="en-US" sz="2427">
                <a:solidFill>
                  <a:srgbClr val="000000"/>
                </a:solidFill>
                <a:latin typeface="Poppins"/>
              </a:rPr>
              <a:t>Calculate variances for the R, G, and B images independently. This step aims to identify local changes in each color component.</a:t>
            </a:r>
          </a:p>
          <a:p>
            <a:pPr marL="524031" indent="-262016" lvl="1">
              <a:lnSpc>
                <a:spcPts val="3398"/>
              </a:lnSpc>
              <a:buFont typeface="Arial"/>
              <a:buChar char="•"/>
            </a:pPr>
            <a:r>
              <a:rPr lang="en-US" sz="2427">
                <a:solidFill>
                  <a:srgbClr val="000000"/>
                </a:solidFill>
                <a:latin typeface="Poppins Bold"/>
              </a:rPr>
              <a:t>Weight Derivation:</a:t>
            </a:r>
          </a:p>
          <a:p>
            <a:pPr marL="1048063" indent="-349354" lvl="2">
              <a:lnSpc>
                <a:spcPts val="3398"/>
              </a:lnSpc>
              <a:buFont typeface="Arial"/>
              <a:buChar char="⚬"/>
            </a:pPr>
            <a:r>
              <a:rPr lang="en-US" sz="2427">
                <a:solidFill>
                  <a:srgbClr val="000000"/>
                </a:solidFill>
                <a:latin typeface="Poppins"/>
              </a:rPr>
              <a:t>Derive weights based on the calculated variances for each color component. These weights will be used in subsequent convolution operations.</a:t>
            </a:r>
          </a:p>
          <a:p>
            <a:pPr>
              <a:lnSpc>
                <a:spcPts val="3398"/>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5085733" y="362964"/>
            <a:ext cx="10457308" cy="1002698"/>
          </a:xfrm>
          <a:prstGeom prst="rect">
            <a:avLst/>
          </a:prstGeom>
        </p:spPr>
        <p:txBody>
          <a:bodyPr anchor="t" rtlCol="false" tIns="0" lIns="0" bIns="0" rIns="0">
            <a:spAutoFit/>
          </a:bodyPr>
          <a:lstStyle/>
          <a:p>
            <a:pPr>
              <a:lnSpc>
                <a:spcPts val="8258"/>
              </a:lnSpc>
              <a:spcBef>
                <a:spcPct val="0"/>
              </a:spcBef>
            </a:pPr>
            <a:r>
              <a:rPr lang="en-US" sz="5898">
                <a:solidFill>
                  <a:srgbClr val="593C8F"/>
                </a:solidFill>
                <a:latin typeface="League Spartan"/>
              </a:rPr>
              <a:t>BASE RESEARCH PAPER[3]</a:t>
            </a:r>
          </a:p>
        </p:txBody>
      </p:sp>
      <p:sp>
        <p:nvSpPr>
          <p:cNvPr name="AutoShape 4" id="4"/>
          <p:cNvSpPr/>
          <p:nvPr/>
        </p:nvSpPr>
        <p:spPr>
          <a:xfrm flipV="true">
            <a:off x="6726520" y="1384711"/>
            <a:ext cx="8389329"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106452" y="2942615"/>
            <a:ext cx="13629465" cy="5577149"/>
          </a:xfrm>
          <a:prstGeom prst="rect">
            <a:avLst/>
          </a:prstGeom>
        </p:spPr>
        <p:txBody>
          <a:bodyPr anchor="t" rtlCol="false" tIns="0" lIns="0" bIns="0" rIns="0">
            <a:spAutoFit/>
          </a:bodyPr>
          <a:lstStyle/>
          <a:p>
            <a:pPr marL="524031" indent="-262016" lvl="1">
              <a:lnSpc>
                <a:spcPts val="3398"/>
              </a:lnSpc>
              <a:buFont typeface="Arial"/>
              <a:buChar char="•"/>
            </a:pPr>
            <a:r>
              <a:rPr lang="en-US" sz="2427">
                <a:solidFill>
                  <a:srgbClr val="000000"/>
                </a:solidFill>
                <a:latin typeface="Poppins Bold"/>
              </a:rPr>
              <a:t>Convolution Operation:</a:t>
            </a:r>
          </a:p>
          <a:p>
            <a:pPr>
              <a:lnSpc>
                <a:spcPts val="3398"/>
              </a:lnSpc>
            </a:pPr>
            <a:r>
              <a:rPr lang="en-US" sz="2427">
                <a:solidFill>
                  <a:srgbClr val="000000"/>
                </a:solidFill>
                <a:latin typeface="Poppins"/>
              </a:rPr>
              <a:t>Convolve the derived weights with the respective pixel values of the R, G, and B components. This process results in a fused image that emphasizes certain local changes based on the calculated weights.</a:t>
            </a:r>
          </a:p>
          <a:p>
            <a:pPr marL="524031" indent="-262016" lvl="1">
              <a:lnSpc>
                <a:spcPts val="3398"/>
              </a:lnSpc>
              <a:buFont typeface="Arial"/>
              <a:buChar char="•"/>
            </a:pPr>
            <a:r>
              <a:rPr lang="en-US" sz="2427">
                <a:solidFill>
                  <a:srgbClr val="000000"/>
                </a:solidFill>
                <a:latin typeface="Poppins Semi-Bold"/>
              </a:rPr>
              <a:t>Feature Extraction:</a:t>
            </a:r>
          </a:p>
          <a:p>
            <a:pPr marL="1048063" indent="-349354" lvl="2">
              <a:lnSpc>
                <a:spcPts val="3398"/>
              </a:lnSpc>
              <a:buFont typeface="Arial"/>
              <a:buChar char="⚬"/>
            </a:pPr>
            <a:r>
              <a:rPr lang="en-US" sz="2427">
                <a:solidFill>
                  <a:srgbClr val="000000"/>
                </a:solidFill>
                <a:latin typeface="Poppins"/>
              </a:rPr>
              <a:t>Extract features from the fused image based on:</a:t>
            </a:r>
          </a:p>
          <a:p>
            <a:pPr marL="1572094" indent="-393024" lvl="3">
              <a:lnSpc>
                <a:spcPts val="3398"/>
              </a:lnSpc>
              <a:buFont typeface="Arial"/>
              <a:buChar char="￭"/>
            </a:pPr>
            <a:r>
              <a:rPr lang="en-US" sz="2427">
                <a:solidFill>
                  <a:srgbClr val="000000"/>
                </a:solidFill>
                <a:latin typeface="Poppins"/>
              </a:rPr>
              <a:t>Sparsity</a:t>
            </a:r>
          </a:p>
          <a:p>
            <a:pPr marL="1572094" indent="-393024" lvl="3">
              <a:lnSpc>
                <a:spcPts val="3398"/>
              </a:lnSpc>
              <a:buFont typeface="Arial"/>
              <a:buChar char="￭"/>
            </a:pPr>
            <a:r>
              <a:rPr lang="en-US" sz="2427">
                <a:solidFill>
                  <a:srgbClr val="000000"/>
                </a:solidFill>
                <a:latin typeface="Poppins"/>
              </a:rPr>
              <a:t>Number of connected components</a:t>
            </a:r>
          </a:p>
          <a:p>
            <a:pPr marL="1572094" indent="-393024" lvl="3">
              <a:lnSpc>
                <a:spcPts val="3398"/>
              </a:lnSpc>
              <a:buFont typeface="Arial"/>
              <a:buChar char="￭"/>
            </a:pPr>
            <a:r>
              <a:rPr lang="en-US" sz="2427">
                <a:solidFill>
                  <a:srgbClr val="000000"/>
                </a:solidFill>
                <a:latin typeface="Poppins"/>
              </a:rPr>
              <a:t>Average intensity values for edge components</a:t>
            </a:r>
          </a:p>
          <a:p>
            <a:pPr marL="1048063" indent="-349354" lvl="2">
              <a:lnSpc>
                <a:spcPts val="3398"/>
              </a:lnSpc>
              <a:buFont typeface="Arial"/>
              <a:buChar char="⚬"/>
            </a:pPr>
            <a:r>
              <a:rPr lang="en-US" sz="2427">
                <a:solidFill>
                  <a:srgbClr val="000000"/>
                </a:solidFill>
                <a:latin typeface="Poppins"/>
              </a:rPr>
              <a:t>Perform this extraction separately for each of the R, G, and B components, resulting in six features in total.</a:t>
            </a:r>
          </a:p>
          <a:p>
            <a:pPr marL="524031" indent="-262016" lvl="1">
              <a:lnSpc>
                <a:spcPts val="3398"/>
              </a:lnSpc>
              <a:buFont typeface="Arial"/>
              <a:buChar char="•"/>
            </a:pPr>
            <a:r>
              <a:rPr lang="en-US" sz="2427">
                <a:solidFill>
                  <a:srgbClr val="000000"/>
                </a:solidFill>
                <a:latin typeface="Poppins Semi-Bold"/>
              </a:rPr>
              <a:t>Feature Vector Generation:</a:t>
            </a:r>
          </a:p>
          <a:p>
            <a:pPr marL="1048063" indent="-349354" lvl="2">
              <a:lnSpc>
                <a:spcPts val="3398"/>
              </a:lnSpc>
              <a:spcBef>
                <a:spcPct val="0"/>
              </a:spcBef>
              <a:buFont typeface="Arial"/>
              <a:buChar char="⚬"/>
            </a:pPr>
            <a:r>
              <a:rPr lang="en-US" sz="2427">
                <a:solidFill>
                  <a:srgbClr val="000000"/>
                </a:solidFill>
                <a:latin typeface="Poppins"/>
              </a:rPr>
              <a:t>Combine the six extracted features into a feature vector.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5320047" y="1298986"/>
            <a:ext cx="10379700" cy="1002698"/>
          </a:xfrm>
          <a:prstGeom prst="rect">
            <a:avLst/>
          </a:prstGeom>
        </p:spPr>
        <p:txBody>
          <a:bodyPr anchor="t" rtlCol="false" tIns="0" lIns="0" bIns="0" rIns="0">
            <a:spAutoFit/>
          </a:bodyPr>
          <a:lstStyle/>
          <a:p>
            <a:pPr>
              <a:lnSpc>
                <a:spcPts val="8258"/>
              </a:lnSpc>
              <a:spcBef>
                <a:spcPct val="0"/>
              </a:spcBef>
            </a:pPr>
            <a:r>
              <a:rPr lang="en-US" sz="5898">
                <a:solidFill>
                  <a:srgbClr val="593C8F"/>
                </a:solidFill>
                <a:latin typeface="League Spartan"/>
              </a:rPr>
              <a:t>BASE RESEARCH PAPER[3]</a:t>
            </a:r>
          </a:p>
        </p:txBody>
      </p:sp>
      <p:sp>
        <p:nvSpPr>
          <p:cNvPr name="AutoShape 4" id="4"/>
          <p:cNvSpPr/>
          <p:nvPr/>
        </p:nvSpPr>
        <p:spPr>
          <a:xfrm flipV="true">
            <a:off x="5669631" y="2301684"/>
            <a:ext cx="8389329"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106452" y="3318398"/>
            <a:ext cx="13152848" cy="3733787"/>
          </a:xfrm>
          <a:prstGeom prst="rect">
            <a:avLst/>
          </a:prstGeom>
        </p:spPr>
        <p:txBody>
          <a:bodyPr anchor="t" rtlCol="false" tIns="0" lIns="0" bIns="0" rIns="0">
            <a:spAutoFit/>
          </a:bodyPr>
          <a:lstStyle/>
          <a:p>
            <a:pPr marL="566848" indent="-283424" lvl="1">
              <a:lnSpc>
                <a:spcPts val="3675"/>
              </a:lnSpc>
              <a:buFont typeface="Arial"/>
              <a:buChar char="•"/>
            </a:pPr>
            <a:r>
              <a:rPr lang="en-US" sz="2625">
                <a:solidFill>
                  <a:srgbClr val="000000"/>
                </a:solidFill>
                <a:latin typeface="Poppins Semi-Bold"/>
              </a:rPr>
              <a:t>Difference Calculation:</a:t>
            </a:r>
          </a:p>
          <a:p>
            <a:pPr algn="just">
              <a:lnSpc>
                <a:spcPts val="3675"/>
              </a:lnSpc>
            </a:pPr>
            <a:r>
              <a:rPr lang="en-US" sz="2625">
                <a:solidFill>
                  <a:srgbClr val="000000"/>
                </a:solidFill>
                <a:latin typeface="Poppins"/>
              </a:rPr>
              <a:t>Find the absolute difference between the fused image and the original input image. This step results in a feature vector containing six difference values.</a:t>
            </a:r>
          </a:p>
          <a:p>
            <a:pPr algn="just">
              <a:lnSpc>
                <a:spcPts val="3675"/>
              </a:lnSpc>
            </a:pPr>
          </a:p>
          <a:p>
            <a:pPr marL="566848" indent="-283424" lvl="1">
              <a:lnSpc>
                <a:spcPts val="3675"/>
              </a:lnSpc>
              <a:buFont typeface="Arial"/>
              <a:buChar char="•"/>
            </a:pPr>
            <a:r>
              <a:rPr lang="en-US" sz="2625">
                <a:solidFill>
                  <a:srgbClr val="000000"/>
                </a:solidFill>
                <a:latin typeface="Poppins Semi-Bold"/>
              </a:rPr>
              <a:t>Template Construction:</a:t>
            </a:r>
          </a:p>
          <a:p>
            <a:pPr>
              <a:lnSpc>
                <a:spcPts val="3675"/>
              </a:lnSpc>
            </a:pPr>
            <a:r>
              <a:rPr lang="en-US" sz="2625">
                <a:solidFill>
                  <a:srgbClr val="000000"/>
                </a:solidFill>
                <a:latin typeface="Poppins"/>
              </a:rPr>
              <a:t>Construct templates based on randomly chosen samples. These templates serve as reference patterns for genuine images.</a:t>
            </a:r>
          </a:p>
          <a:p>
            <a:pPr>
              <a:lnSpc>
                <a:spcPts val="3675"/>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4294343" y="2073036"/>
            <a:ext cx="13385962" cy="1002698"/>
          </a:xfrm>
          <a:prstGeom prst="rect">
            <a:avLst/>
          </a:prstGeom>
        </p:spPr>
        <p:txBody>
          <a:bodyPr anchor="t" rtlCol="false" tIns="0" lIns="0" bIns="0" rIns="0">
            <a:spAutoFit/>
          </a:bodyPr>
          <a:lstStyle/>
          <a:p>
            <a:pPr>
              <a:lnSpc>
                <a:spcPts val="8258"/>
              </a:lnSpc>
              <a:spcBef>
                <a:spcPct val="0"/>
              </a:spcBef>
            </a:pPr>
            <a:r>
              <a:rPr lang="en-US" sz="5898">
                <a:solidFill>
                  <a:srgbClr val="593C8F"/>
                </a:solidFill>
                <a:latin typeface="League Spartan"/>
              </a:rPr>
              <a:t>BASE RESEARCH PAPER DATASET</a:t>
            </a:r>
          </a:p>
        </p:txBody>
      </p:sp>
      <p:sp>
        <p:nvSpPr>
          <p:cNvPr name="AutoShape 4" id="4"/>
          <p:cNvSpPr/>
          <p:nvPr/>
        </p:nvSpPr>
        <p:spPr>
          <a:xfrm flipV="true">
            <a:off x="6890925" y="3075734"/>
            <a:ext cx="8389329"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3899034" y="3623954"/>
            <a:ext cx="13009000" cy="3209925"/>
          </a:xfrm>
          <a:prstGeom prst="rect">
            <a:avLst/>
          </a:prstGeom>
        </p:spPr>
        <p:txBody>
          <a:bodyPr anchor="t" rtlCol="false" tIns="0" lIns="0" bIns="0" rIns="0">
            <a:spAutoFit/>
          </a:bodyPr>
          <a:lstStyle/>
          <a:p>
            <a:pPr algn="just">
              <a:lnSpc>
                <a:spcPts val="4200"/>
              </a:lnSpc>
              <a:spcBef>
                <a:spcPct val="0"/>
              </a:spcBef>
            </a:pPr>
            <a:r>
              <a:rPr lang="en-US" sz="3000">
                <a:solidFill>
                  <a:srgbClr val="040606"/>
                </a:solidFill>
                <a:latin typeface="Poppins Bold"/>
              </a:rPr>
              <a:t>IMEI number dataset: </a:t>
            </a:r>
          </a:p>
          <a:p>
            <a:pPr algn="just">
              <a:lnSpc>
                <a:spcPts val="4200"/>
              </a:lnSpc>
              <a:spcBef>
                <a:spcPct val="0"/>
              </a:spcBef>
            </a:pPr>
            <a:r>
              <a:rPr lang="en-US" sz="3000">
                <a:solidFill>
                  <a:srgbClr val="040606"/>
                </a:solidFill>
                <a:latin typeface="Poppins"/>
              </a:rPr>
              <a:t>Forged IMEI number detection provides 500 forged and 500 original images. This dataset, which is captured using mobile phone cameras, is challenging because images contain complex backgrounds compared to the other datasets we used.</a:t>
            </a:r>
          </a:p>
          <a:p>
            <a:pPr algn="just">
              <a:lnSpc>
                <a:spcPts val="420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6726520" y="1384711"/>
            <a:ext cx="8389329"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6259085" y="1654799"/>
            <a:ext cx="9516008" cy="7840211"/>
          </a:xfrm>
          <a:custGeom>
            <a:avLst/>
            <a:gdLst/>
            <a:ahLst/>
            <a:cxnLst/>
            <a:rect r="r" b="b" t="t" l="l"/>
            <a:pathLst>
              <a:path h="7840211" w="9516008">
                <a:moveTo>
                  <a:pt x="0" y="0"/>
                </a:moveTo>
                <a:lnTo>
                  <a:pt x="9516008" y="0"/>
                </a:lnTo>
                <a:lnTo>
                  <a:pt x="9516008" y="7840211"/>
                </a:lnTo>
                <a:lnTo>
                  <a:pt x="0" y="7840211"/>
                </a:lnTo>
                <a:lnTo>
                  <a:pt x="0" y="0"/>
                </a:lnTo>
                <a:close/>
              </a:path>
            </a:pathLst>
          </a:custGeom>
          <a:blipFill>
            <a:blip r:embed="rId3"/>
            <a:stretch>
              <a:fillRect l="0" t="-263" r="0" b="-263"/>
            </a:stretch>
          </a:blipFill>
        </p:spPr>
      </p:sp>
      <p:sp>
        <p:nvSpPr>
          <p:cNvPr name="TextBox 8" id="8"/>
          <p:cNvSpPr txBox="true"/>
          <p:nvPr/>
        </p:nvSpPr>
        <p:spPr>
          <a:xfrm rot="0">
            <a:off x="4293275" y="362964"/>
            <a:ext cx="13447629" cy="1002698"/>
          </a:xfrm>
          <a:prstGeom prst="rect">
            <a:avLst/>
          </a:prstGeom>
        </p:spPr>
        <p:txBody>
          <a:bodyPr anchor="t" rtlCol="false" tIns="0" lIns="0" bIns="0" rIns="0">
            <a:spAutoFit/>
          </a:bodyPr>
          <a:lstStyle/>
          <a:p>
            <a:pPr>
              <a:lnSpc>
                <a:spcPts val="8258"/>
              </a:lnSpc>
              <a:spcBef>
                <a:spcPct val="0"/>
              </a:spcBef>
            </a:pPr>
            <a:r>
              <a:rPr lang="en-US" sz="5898">
                <a:solidFill>
                  <a:srgbClr val="593C8F"/>
                </a:solidFill>
                <a:latin typeface="League Spartan"/>
              </a:rPr>
              <a:t>BASE RESEARCH PAPER-DATASET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4148988" y="1473343"/>
            <a:ext cx="12260434" cy="953168"/>
          </a:xfrm>
          <a:prstGeom prst="rect">
            <a:avLst/>
          </a:prstGeom>
        </p:spPr>
        <p:txBody>
          <a:bodyPr anchor="t" rtlCol="false" tIns="0" lIns="0" bIns="0" rIns="0">
            <a:spAutoFit/>
          </a:bodyPr>
          <a:lstStyle/>
          <a:p>
            <a:pPr>
              <a:lnSpc>
                <a:spcPts val="7838"/>
              </a:lnSpc>
              <a:spcBef>
                <a:spcPct val="0"/>
              </a:spcBef>
            </a:pPr>
            <a:r>
              <a:rPr lang="en-US" sz="5598">
                <a:solidFill>
                  <a:srgbClr val="593C8F"/>
                </a:solidFill>
                <a:latin typeface="League Spartan"/>
              </a:rPr>
              <a:t>LIMITATIONS OF BASE MODEL[3]</a:t>
            </a:r>
          </a:p>
        </p:txBody>
      </p:sp>
      <p:sp>
        <p:nvSpPr>
          <p:cNvPr name="AutoShape 4" id="4"/>
          <p:cNvSpPr/>
          <p:nvPr/>
        </p:nvSpPr>
        <p:spPr>
          <a:xfrm flipV="true">
            <a:off x="6484860" y="2664717"/>
            <a:ext cx="8389329"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129938" y="3228975"/>
            <a:ext cx="12862516" cy="3743325"/>
          </a:xfrm>
          <a:prstGeom prst="rect">
            <a:avLst/>
          </a:prstGeom>
        </p:spPr>
        <p:txBody>
          <a:bodyPr anchor="t" rtlCol="false" tIns="0" lIns="0" bIns="0" rIns="0">
            <a:spAutoFit/>
          </a:bodyPr>
          <a:lstStyle/>
          <a:p>
            <a:pPr>
              <a:lnSpc>
                <a:spcPts val="4200"/>
              </a:lnSpc>
              <a:spcBef>
                <a:spcPct val="0"/>
              </a:spcBef>
            </a:pPr>
            <a:r>
              <a:rPr lang="en-US" sz="3000">
                <a:solidFill>
                  <a:srgbClr val="000000"/>
                </a:solidFill>
                <a:latin typeface="Poppins"/>
              </a:rPr>
              <a:t>In instances where the input IMEI number encounters noise or blurring, low contrast, and multiple adverse factors, the effectiveness of the proposed method in correctly identifying forged texts diminishes. This visualization reveals misclassified images across the database. Hence, it's evident that there exists an opportunity for future improvements and developments in this domain.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4968678" y="26002"/>
            <a:ext cx="11421693" cy="1002698"/>
          </a:xfrm>
          <a:prstGeom prst="rect">
            <a:avLst/>
          </a:prstGeom>
        </p:spPr>
        <p:txBody>
          <a:bodyPr anchor="t" rtlCol="false" tIns="0" lIns="0" bIns="0" rIns="0">
            <a:spAutoFit/>
          </a:bodyPr>
          <a:lstStyle/>
          <a:p>
            <a:pPr>
              <a:lnSpc>
                <a:spcPts val="8258"/>
              </a:lnSpc>
              <a:spcBef>
                <a:spcPct val="0"/>
              </a:spcBef>
            </a:pPr>
            <a:r>
              <a:rPr lang="en-US" sz="5898">
                <a:solidFill>
                  <a:srgbClr val="593C8F"/>
                </a:solidFill>
                <a:latin typeface="League Spartan"/>
              </a:rPr>
              <a:t>PROPOSED MODIFICATIONS</a:t>
            </a:r>
          </a:p>
        </p:txBody>
      </p:sp>
      <p:sp>
        <p:nvSpPr>
          <p:cNvPr name="AutoShape 4" id="4"/>
          <p:cNvSpPr/>
          <p:nvPr/>
        </p:nvSpPr>
        <p:spPr>
          <a:xfrm flipV="true">
            <a:off x="6484860" y="990600"/>
            <a:ext cx="8389329" cy="19050"/>
          </a:xfrm>
          <a:prstGeom prst="line">
            <a:avLst/>
          </a:prstGeom>
          <a:ln cap="flat" w="38100">
            <a:solidFill>
              <a:srgbClr val="000000"/>
            </a:solidFill>
            <a:prstDash val="solid"/>
            <a:headEnd type="none" len="sm" w="sm"/>
            <a:tailEnd type="none" len="sm" w="sm"/>
          </a:ln>
        </p:spPr>
      </p:sp>
      <p:grpSp>
        <p:nvGrpSpPr>
          <p:cNvPr name="Group 5" id="5"/>
          <p:cNvGrpSpPr/>
          <p:nvPr/>
        </p:nvGrpSpPr>
        <p:grpSpPr>
          <a:xfrm rot="0">
            <a:off x="0" y="0"/>
            <a:ext cx="3086100" cy="10287000"/>
            <a:chOff x="0" y="0"/>
            <a:chExt cx="812800" cy="2709333"/>
          </a:xfrm>
        </p:grpSpPr>
        <p:sp>
          <p:nvSpPr>
            <p:cNvPr name="Freeform 6" id="6"/>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7" id="7"/>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4248267" y="2369185"/>
            <a:ext cx="12862516" cy="5462905"/>
          </a:xfrm>
          <a:prstGeom prst="rect">
            <a:avLst/>
          </a:prstGeom>
        </p:spPr>
        <p:txBody>
          <a:bodyPr anchor="t" rtlCol="false" tIns="0" lIns="0" bIns="0" rIns="0">
            <a:spAutoFit/>
          </a:bodyPr>
          <a:lstStyle/>
          <a:p>
            <a:pPr>
              <a:lnSpc>
                <a:spcPts val="3920"/>
              </a:lnSpc>
            </a:pPr>
            <a:r>
              <a:rPr lang="en-US" sz="2800">
                <a:solidFill>
                  <a:srgbClr val="000000"/>
                </a:solidFill>
                <a:latin typeface="Poppins"/>
              </a:rPr>
              <a:t>Inspired by the knowledge that Discrete Cosine Transform (DCT) Coefficients </a:t>
            </a:r>
            <a:r>
              <a:rPr lang="en-US" sz="2800">
                <a:solidFill>
                  <a:srgbClr val="000000"/>
                </a:solidFill>
                <a:latin typeface="Poppins"/>
              </a:rPr>
              <a:t>have the ability to identify minute changes in image content. In this work, we propose to explore DCT coeffcients for detecting altered texts in document images.</a:t>
            </a:r>
          </a:p>
          <a:p>
            <a:pPr>
              <a:lnSpc>
                <a:spcPts val="3920"/>
              </a:lnSpc>
            </a:pPr>
          </a:p>
          <a:p>
            <a:pPr>
              <a:lnSpc>
                <a:spcPts val="3920"/>
              </a:lnSpc>
            </a:pPr>
            <a:r>
              <a:rPr lang="en-US" sz="2800">
                <a:solidFill>
                  <a:srgbClr val="000000"/>
                </a:solidFill>
                <a:latin typeface="Poppins"/>
              </a:rPr>
              <a:t>Along with RGB color information. we have also applied DCT (Discrete Cosine Transform)to obtain a fused image from an input image. </a:t>
            </a:r>
          </a:p>
          <a:p>
            <a:pPr>
              <a:lnSpc>
                <a:spcPts val="3920"/>
              </a:lnSpc>
              <a:spcBef>
                <a:spcPct val="0"/>
              </a:spcBef>
            </a:pPr>
            <a:r>
              <a:rPr lang="en-US" sz="2800">
                <a:solidFill>
                  <a:srgbClr val="000000"/>
                </a:solidFill>
                <a:latin typeface="Poppins"/>
              </a:rPr>
              <a:t>The fusion combines images in the frequency and spatial domains for feature extraction. Next, histogram-based features are extracted from the fused image. The extracted features are then passed to a deep neural network classifier for detecting altered texts.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6199641" y="399794"/>
            <a:ext cx="10140901" cy="880142"/>
          </a:xfrm>
          <a:prstGeom prst="rect">
            <a:avLst/>
          </a:prstGeom>
        </p:spPr>
        <p:txBody>
          <a:bodyPr anchor="t" rtlCol="false" tIns="0" lIns="0" bIns="0" rIns="0">
            <a:spAutoFit/>
          </a:bodyPr>
          <a:lstStyle/>
          <a:p>
            <a:pPr>
              <a:lnSpc>
                <a:spcPts val="7138"/>
              </a:lnSpc>
              <a:spcBef>
                <a:spcPct val="0"/>
              </a:spcBef>
            </a:pPr>
            <a:r>
              <a:rPr lang="en-US" sz="5098">
                <a:solidFill>
                  <a:srgbClr val="593C8F"/>
                </a:solidFill>
                <a:latin typeface="League Spartan"/>
              </a:rPr>
              <a:t>   PROPOSED MODIFICATIONS</a:t>
            </a:r>
          </a:p>
        </p:txBody>
      </p:sp>
      <p:grpSp>
        <p:nvGrpSpPr>
          <p:cNvPr name="Group 4" id="4"/>
          <p:cNvGrpSpPr/>
          <p:nvPr/>
        </p:nvGrpSpPr>
        <p:grpSpPr>
          <a:xfrm rot="0">
            <a:off x="9525"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3387587" y="352169"/>
            <a:ext cx="14718944" cy="11603399"/>
          </a:xfrm>
          <a:prstGeom prst="rect">
            <a:avLst/>
          </a:prstGeom>
        </p:spPr>
        <p:txBody>
          <a:bodyPr anchor="t" rtlCol="false" tIns="0" lIns="0" bIns="0" rIns="0">
            <a:spAutoFit/>
          </a:bodyPr>
          <a:lstStyle/>
          <a:p>
            <a:pPr>
              <a:lnSpc>
                <a:spcPts val="4876"/>
              </a:lnSpc>
            </a:pPr>
          </a:p>
          <a:p>
            <a:pPr>
              <a:lnSpc>
                <a:spcPts val="4876"/>
              </a:lnSpc>
            </a:pPr>
          </a:p>
          <a:p>
            <a:pPr>
              <a:lnSpc>
                <a:spcPts val="4876"/>
              </a:lnSpc>
            </a:pPr>
            <a:r>
              <a:rPr lang="en-US" sz="3048">
                <a:solidFill>
                  <a:srgbClr val="000000"/>
                </a:solidFill>
                <a:latin typeface="Poppins"/>
              </a:rPr>
              <a:t>Here's a breakdown of the steps involved in the modified approach:</a:t>
            </a:r>
          </a:p>
          <a:p>
            <a:pPr>
              <a:lnSpc>
                <a:spcPts val="4876"/>
              </a:lnSpc>
            </a:pPr>
          </a:p>
          <a:p>
            <a:pPr marL="658075" indent="-329037" lvl="1">
              <a:lnSpc>
                <a:spcPts val="4876"/>
              </a:lnSpc>
              <a:buFont typeface="Arial"/>
              <a:buChar char="•"/>
            </a:pPr>
            <a:r>
              <a:rPr lang="en-US" sz="3048">
                <a:solidFill>
                  <a:srgbClr val="000000"/>
                </a:solidFill>
                <a:latin typeface="Poppins Bold"/>
              </a:rPr>
              <a:t>DCT Coefficient Classification and Image Reconstruction:</a:t>
            </a:r>
          </a:p>
          <a:p>
            <a:pPr marL="658075" indent="-329037" lvl="1">
              <a:lnSpc>
                <a:spcPts val="4876"/>
              </a:lnSpc>
              <a:buFont typeface="Arial"/>
              <a:buChar char="•"/>
            </a:pPr>
            <a:r>
              <a:rPr lang="en-US" sz="3048">
                <a:solidFill>
                  <a:srgbClr val="000000"/>
                </a:solidFill>
                <a:latin typeface="Poppins"/>
              </a:rPr>
              <a:t>Apply DCT to original and altered images, classifying coefficients as positive and negative.</a:t>
            </a:r>
          </a:p>
          <a:p>
            <a:pPr marL="658075" indent="-329037" lvl="1">
              <a:lnSpc>
                <a:spcPts val="4876"/>
              </a:lnSpc>
              <a:buFont typeface="Arial"/>
              <a:buChar char="•"/>
            </a:pPr>
            <a:r>
              <a:rPr lang="en-US" sz="3048">
                <a:solidFill>
                  <a:srgbClr val="000000"/>
                </a:solidFill>
                <a:latin typeface="Poppins"/>
              </a:rPr>
              <a:t>Reconstruct images by applying inverse DCT to positive and negative coefficients separately, resulting in two different images.</a:t>
            </a:r>
          </a:p>
          <a:p>
            <a:pPr marL="658075" indent="-329037" lvl="1">
              <a:lnSpc>
                <a:spcPts val="4876"/>
              </a:lnSpc>
              <a:buFont typeface="Arial"/>
              <a:buChar char="•"/>
            </a:pPr>
            <a:r>
              <a:rPr lang="en-US" sz="3048">
                <a:solidFill>
                  <a:srgbClr val="000000"/>
                </a:solidFill>
                <a:latin typeface="Poppins Bold"/>
              </a:rPr>
              <a:t>Laplacian Filtering:</a:t>
            </a:r>
          </a:p>
          <a:p>
            <a:pPr marL="658075" indent="-329037" lvl="1">
              <a:lnSpc>
                <a:spcPts val="4876"/>
              </a:lnSpc>
              <a:buFont typeface="Arial"/>
              <a:buChar char="•"/>
            </a:pPr>
            <a:r>
              <a:rPr lang="en-US" sz="3048">
                <a:solidFill>
                  <a:srgbClr val="000000"/>
                </a:solidFill>
                <a:latin typeface="Poppins"/>
              </a:rPr>
              <a:t>Perform Laplacian filtering over each reconstructed image of positive and negative coefficients separately.</a:t>
            </a:r>
          </a:p>
          <a:p>
            <a:pPr marL="658075" indent="-329037" lvl="1">
              <a:lnSpc>
                <a:spcPts val="4876"/>
              </a:lnSpc>
              <a:buFont typeface="Arial"/>
              <a:buChar char="•"/>
            </a:pPr>
            <a:r>
              <a:rPr lang="en-US" sz="3048">
                <a:solidFill>
                  <a:srgbClr val="000000"/>
                </a:solidFill>
                <a:latin typeface="Poppins"/>
              </a:rPr>
              <a:t>This eliminates pixels representing unwanted noise, enhancing text pixels.</a:t>
            </a:r>
          </a:p>
          <a:p>
            <a:pPr>
              <a:lnSpc>
                <a:spcPts val="4876"/>
              </a:lnSpc>
            </a:pPr>
          </a:p>
          <a:p>
            <a:pPr>
              <a:lnSpc>
                <a:spcPts val="4876"/>
              </a:lnSpc>
            </a:pPr>
          </a:p>
          <a:p>
            <a:pPr>
              <a:lnSpc>
                <a:spcPts val="4876"/>
              </a:lnSpc>
            </a:pPr>
          </a:p>
          <a:p>
            <a:pPr>
              <a:lnSpc>
                <a:spcPts val="4876"/>
              </a:lnSpc>
            </a:pPr>
          </a:p>
          <a:p>
            <a:pPr>
              <a:lnSpc>
                <a:spcPts val="4876"/>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1000"/>
            </a:blip>
            <a:stretch>
              <a:fillRect l="-20312" t="0" r="-20312" b="0"/>
            </a:stretch>
          </a:blipFill>
        </p:spPr>
      </p:sp>
      <p:grpSp>
        <p:nvGrpSpPr>
          <p:cNvPr name="Group 3" id="3"/>
          <p:cNvGrpSpPr/>
          <p:nvPr/>
        </p:nvGrpSpPr>
        <p:grpSpPr>
          <a:xfrm rot="0">
            <a:off x="0" y="0"/>
            <a:ext cx="3086100" cy="10287000"/>
            <a:chOff x="0" y="0"/>
            <a:chExt cx="812800" cy="2709333"/>
          </a:xfrm>
        </p:grpSpPr>
        <p:sp>
          <p:nvSpPr>
            <p:cNvPr name="Freeform 4" id="4"/>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5" id="5"/>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3648301" y="1242610"/>
            <a:ext cx="10991397" cy="1202140"/>
          </a:xfrm>
          <a:prstGeom prst="rect">
            <a:avLst/>
          </a:prstGeom>
        </p:spPr>
        <p:txBody>
          <a:bodyPr anchor="t" rtlCol="false" tIns="0" lIns="0" bIns="0" rIns="0">
            <a:spAutoFit/>
          </a:bodyPr>
          <a:lstStyle/>
          <a:p>
            <a:pPr>
              <a:lnSpc>
                <a:spcPts val="9865"/>
              </a:lnSpc>
              <a:spcBef>
                <a:spcPct val="0"/>
              </a:spcBef>
            </a:pPr>
            <a:r>
              <a:rPr lang="en-US" sz="7046">
                <a:solidFill>
                  <a:srgbClr val="000000"/>
                </a:solidFill>
                <a:latin typeface="Lato Bold"/>
              </a:rPr>
              <a:t>TABLE OF CONTENTS</a:t>
            </a:r>
          </a:p>
        </p:txBody>
      </p:sp>
      <p:sp>
        <p:nvSpPr>
          <p:cNvPr name="AutoShape 7" id="7"/>
          <p:cNvSpPr/>
          <p:nvPr/>
        </p:nvSpPr>
        <p:spPr>
          <a:xfrm flipV="true">
            <a:off x="3648342" y="2463800"/>
            <a:ext cx="9687995" cy="20505"/>
          </a:xfrm>
          <a:prstGeom prst="line">
            <a:avLst/>
          </a:prstGeom>
          <a:ln cap="flat" w="38100">
            <a:solidFill>
              <a:srgbClr val="000000"/>
            </a:solidFill>
            <a:prstDash val="solid"/>
            <a:headEnd type="none" len="sm" w="sm"/>
            <a:tailEnd type="none" len="sm" w="sm"/>
          </a:ln>
        </p:spPr>
      </p:sp>
      <p:sp>
        <p:nvSpPr>
          <p:cNvPr name="Freeform 8" id="8"/>
          <p:cNvSpPr/>
          <p:nvPr/>
        </p:nvSpPr>
        <p:spPr>
          <a:xfrm flipH="false" flipV="false" rot="0">
            <a:off x="13763158" y="387350"/>
            <a:ext cx="4160184" cy="4114800"/>
          </a:xfrm>
          <a:custGeom>
            <a:avLst/>
            <a:gdLst/>
            <a:ahLst/>
            <a:cxnLst/>
            <a:rect r="r" b="b" t="t" l="l"/>
            <a:pathLst>
              <a:path h="4114800" w="4160184">
                <a:moveTo>
                  <a:pt x="0" y="0"/>
                </a:moveTo>
                <a:lnTo>
                  <a:pt x="4160184" y="0"/>
                </a:lnTo>
                <a:lnTo>
                  <a:pt x="4160184" y="4114800"/>
                </a:lnTo>
                <a:lnTo>
                  <a:pt x="0" y="4114800"/>
                </a:lnTo>
                <a:lnTo>
                  <a:pt x="0" y="0"/>
                </a:lnTo>
                <a:close/>
              </a:path>
            </a:pathLst>
          </a:custGeom>
          <a:blipFill>
            <a:blip r:embed="rId3">
              <a:alphaModFix amt="37000"/>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3648301" y="3174724"/>
            <a:ext cx="11505747" cy="4276725"/>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Poppins"/>
              </a:rPr>
              <a:t>Introduction</a:t>
            </a:r>
          </a:p>
          <a:p>
            <a:pPr algn="just" marL="647700" indent="-323850" lvl="1">
              <a:lnSpc>
                <a:spcPts val="4200"/>
              </a:lnSpc>
              <a:buFont typeface="Arial"/>
              <a:buChar char="•"/>
            </a:pPr>
            <a:r>
              <a:rPr lang="en-US" sz="3000">
                <a:solidFill>
                  <a:srgbClr val="000000"/>
                </a:solidFill>
                <a:latin typeface="Poppins"/>
              </a:rPr>
              <a:t>What is altered text detection in images ?</a:t>
            </a:r>
          </a:p>
          <a:p>
            <a:pPr algn="just" marL="647700" indent="-323850" lvl="1">
              <a:lnSpc>
                <a:spcPts val="4200"/>
              </a:lnSpc>
              <a:buFont typeface="Arial"/>
              <a:buChar char="•"/>
            </a:pPr>
            <a:r>
              <a:rPr lang="en-US" sz="3000">
                <a:solidFill>
                  <a:srgbClr val="000000"/>
                </a:solidFill>
                <a:latin typeface="Poppins"/>
              </a:rPr>
              <a:t>Significance</a:t>
            </a:r>
          </a:p>
          <a:p>
            <a:pPr algn="just" marL="647700" indent="-323850" lvl="1">
              <a:lnSpc>
                <a:spcPts val="4200"/>
              </a:lnSpc>
              <a:buFont typeface="Arial"/>
              <a:buChar char="•"/>
            </a:pPr>
            <a:r>
              <a:rPr lang="en-US" sz="3000">
                <a:solidFill>
                  <a:srgbClr val="000000"/>
                </a:solidFill>
                <a:latin typeface="Poppins"/>
              </a:rPr>
              <a:t>Scope</a:t>
            </a:r>
          </a:p>
          <a:p>
            <a:pPr algn="just" marL="647700" indent="-323850" lvl="1">
              <a:lnSpc>
                <a:spcPts val="4200"/>
              </a:lnSpc>
              <a:buFont typeface="Arial"/>
              <a:buChar char="•"/>
            </a:pPr>
            <a:r>
              <a:rPr lang="en-US" sz="3000">
                <a:solidFill>
                  <a:srgbClr val="000000"/>
                </a:solidFill>
                <a:latin typeface="Poppins"/>
              </a:rPr>
              <a:t>Base Research Paper</a:t>
            </a:r>
          </a:p>
          <a:p>
            <a:pPr algn="just" marL="647700" indent="-323850" lvl="1">
              <a:lnSpc>
                <a:spcPts val="4200"/>
              </a:lnSpc>
              <a:buFont typeface="Arial"/>
              <a:buChar char="•"/>
            </a:pPr>
            <a:r>
              <a:rPr lang="en-US" sz="3000">
                <a:solidFill>
                  <a:srgbClr val="000000"/>
                </a:solidFill>
                <a:latin typeface="Poppins"/>
              </a:rPr>
              <a:t>Proposed Modifications</a:t>
            </a:r>
          </a:p>
          <a:p>
            <a:pPr algn="just" marL="647700" indent="-323850" lvl="1">
              <a:lnSpc>
                <a:spcPts val="4200"/>
              </a:lnSpc>
              <a:buFont typeface="Arial"/>
              <a:buChar char="•"/>
            </a:pPr>
            <a:r>
              <a:rPr lang="en-US" sz="3000">
                <a:solidFill>
                  <a:srgbClr val="000000"/>
                </a:solidFill>
                <a:latin typeface="Poppins"/>
              </a:rPr>
              <a:t>Comparisons</a:t>
            </a:r>
          </a:p>
          <a:p>
            <a:pPr algn="just" marL="647700" indent="-323850" lvl="1">
              <a:lnSpc>
                <a:spcPts val="4200"/>
              </a:lnSpc>
              <a:buFont typeface="Arial"/>
              <a:buChar char="•"/>
            </a:pPr>
            <a:r>
              <a:rPr lang="en-US" sz="3000">
                <a:solidFill>
                  <a:srgbClr val="000000"/>
                </a:solidFill>
                <a:latin typeface="Poppins"/>
              </a:rPr>
              <a:t>References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6726520" y="1384711"/>
            <a:ext cx="8389329"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4378195" y="2590330"/>
            <a:ext cx="13085979" cy="6645362"/>
          </a:xfrm>
          <a:prstGeom prst="rect">
            <a:avLst/>
          </a:prstGeom>
        </p:spPr>
        <p:txBody>
          <a:bodyPr anchor="t" rtlCol="false" tIns="0" lIns="0" bIns="0" rIns="0">
            <a:spAutoFit/>
          </a:bodyPr>
          <a:lstStyle/>
          <a:p>
            <a:pPr marL="673946" indent="-336973" lvl="1">
              <a:lnSpc>
                <a:spcPts val="4370"/>
              </a:lnSpc>
              <a:buFont typeface="Arial"/>
              <a:buChar char="•"/>
            </a:pPr>
            <a:r>
              <a:rPr lang="en-US" sz="3121">
                <a:solidFill>
                  <a:srgbClr val="000000"/>
                </a:solidFill>
                <a:latin typeface="Poppins Bold"/>
              </a:rPr>
              <a:t>Positive and Negative DCT Coefficient Fusion (PNDF):</a:t>
            </a:r>
          </a:p>
          <a:p>
            <a:pPr marL="673946" indent="-336973" lvl="1">
              <a:lnSpc>
                <a:spcPts val="4370"/>
              </a:lnSpc>
              <a:buFont typeface="Arial"/>
              <a:buChar char="•"/>
            </a:pPr>
            <a:r>
              <a:rPr lang="en-US" sz="3121">
                <a:solidFill>
                  <a:srgbClr val="000000"/>
                </a:solidFill>
                <a:latin typeface="Poppins"/>
              </a:rPr>
              <a:t>Fuse Laplacian-filtered images of positive and negative coefficients using adaptive weighted variance.</a:t>
            </a:r>
          </a:p>
          <a:p>
            <a:pPr marL="673946" indent="-336973" lvl="1">
              <a:lnSpc>
                <a:spcPts val="4370"/>
              </a:lnSpc>
              <a:buFont typeface="Arial"/>
              <a:buChar char="•"/>
            </a:pPr>
            <a:r>
              <a:rPr lang="en-US" sz="3121">
                <a:solidFill>
                  <a:srgbClr val="000000"/>
                </a:solidFill>
                <a:latin typeface="Poppins"/>
              </a:rPr>
              <a:t>Calculate variances for each window over the Laplacian positive and negative images.</a:t>
            </a:r>
          </a:p>
          <a:p>
            <a:pPr marL="673946" indent="-336973" lvl="1">
              <a:lnSpc>
                <a:spcPts val="4370"/>
              </a:lnSpc>
              <a:buFont typeface="Arial"/>
              <a:buChar char="•"/>
            </a:pPr>
            <a:r>
              <a:rPr lang="en-US" sz="3121">
                <a:solidFill>
                  <a:srgbClr val="000000"/>
                </a:solidFill>
                <a:latin typeface="Poppins"/>
              </a:rPr>
              <a:t>Use the same variance as a weight in the fusion process.</a:t>
            </a:r>
          </a:p>
          <a:p>
            <a:pPr marL="673946" indent="-336973" lvl="1">
              <a:lnSpc>
                <a:spcPts val="4370"/>
              </a:lnSpc>
              <a:buFont typeface="Arial"/>
              <a:buChar char="•"/>
            </a:pPr>
            <a:r>
              <a:rPr lang="en-US" sz="3121">
                <a:solidFill>
                  <a:srgbClr val="000000"/>
                </a:solidFill>
                <a:latin typeface="Poppins Bold"/>
              </a:rPr>
              <a:t>RGB Color Channels Fusion (RGBF):</a:t>
            </a:r>
          </a:p>
          <a:p>
            <a:pPr marL="673946" indent="-336973" lvl="1">
              <a:lnSpc>
                <a:spcPts val="4370"/>
              </a:lnSpc>
              <a:buFont typeface="Arial"/>
              <a:buChar char="•"/>
            </a:pPr>
            <a:r>
              <a:rPr lang="en-US" sz="3121">
                <a:solidFill>
                  <a:srgbClr val="000000"/>
                </a:solidFill>
                <a:latin typeface="Poppins"/>
              </a:rPr>
              <a:t>Utilize RGB color space for altered text detection.</a:t>
            </a:r>
          </a:p>
          <a:p>
            <a:pPr marL="673946" indent="-336973" lvl="1">
              <a:lnSpc>
                <a:spcPts val="4370"/>
              </a:lnSpc>
              <a:buFont typeface="Arial"/>
              <a:buChar char="•"/>
            </a:pPr>
            <a:r>
              <a:rPr lang="en-US" sz="3121">
                <a:solidFill>
                  <a:srgbClr val="000000"/>
                </a:solidFill>
                <a:latin typeface="Poppins"/>
              </a:rPr>
              <a:t>Apply the same fusion operation as in PNDF to RGB color space, yielding sharp edges for characters in original images and blurred edges for characters in altered images.</a:t>
            </a:r>
          </a:p>
          <a:p>
            <a:pPr>
              <a:lnSpc>
                <a:spcPts val="4370"/>
              </a:lnSpc>
              <a:spcBef>
                <a:spcPct val="0"/>
              </a:spcBef>
            </a:pPr>
          </a:p>
        </p:txBody>
      </p:sp>
      <p:sp>
        <p:nvSpPr>
          <p:cNvPr name="TextBox 8" id="8"/>
          <p:cNvSpPr txBox="true"/>
          <p:nvPr/>
        </p:nvSpPr>
        <p:spPr>
          <a:xfrm rot="0">
            <a:off x="6199641" y="399794"/>
            <a:ext cx="10140901" cy="880142"/>
          </a:xfrm>
          <a:prstGeom prst="rect">
            <a:avLst/>
          </a:prstGeom>
        </p:spPr>
        <p:txBody>
          <a:bodyPr anchor="t" rtlCol="false" tIns="0" lIns="0" bIns="0" rIns="0">
            <a:spAutoFit/>
          </a:bodyPr>
          <a:lstStyle/>
          <a:p>
            <a:pPr>
              <a:lnSpc>
                <a:spcPts val="7138"/>
              </a:lnSpc>
              <a:spcBef>
                <a:spcPct val="0"/>
              </a:spcBef>
            </a:pPr>
            <a:r>
              <a:rPr lang="en-US" sz="5098">
                <a:solidFill>
                  <a:srgbClr val="593C8F"/>
                </a:solidFill>
                <a:latin typeface="League Spartan"/>
              </a:rPr>
              <a:t>PROPOSED MODIFICATIONS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300349" y="2251004"/>
            <a:ext cx="15740460" cy="6949167"/>
          </a:xfrm>
          <a:prstGeom prst="rect">
            <a:avLst/>
          </a:prstGeom>
        </p:spPr>
        <p:txBody>
          <a:bodyPr anchor="t" rtlCol="false" tIns="0" lIns="0" bIns="0" rIns="0">
            <a:spAutoFit/>
          </a:bodyPr>
          <a:lstStyle/>
          <a:p>
            <a:pPr marL="601446" indent="-300723" lvl="1">
              <a:lnSpc>
                <a:spcPts val="3900"/>
              </a:lnSpc>
              <a:buFont typeface="Arial"/>
              <a:buChar char="•"/>
            </a:pPr>
            <a:r>
              <a:rPr lang="en-US" sz="2785">
                <a:solidFill>
                  <a:srgbClr val="000000"/>
                </a:solidFill>
                <a:latin typeface="Poppins Bold"/>
              </a:rPr>
              <a:t>Final Fusion and Residual Image:</a:t>
            </a:r>
          </a:p>
          <a:p>
            <a:pPr marL="601446" indent="-300723" lvl="1">
              <a:lnSpc>
                <a:spcPts val="3900"/>
              </a:lnSpc>
              <a:buFont typeface="Arial"/>
              <a:buChar char="•"/>
            </a:pPr>
            <a:r>
              <a:rPr lang="en-US" sz="2785">
                <a:solidFill>
                  <a:srgbClr val="000000"/>
                </a:solidFill>
                <a:latin typeface="Poppins"/>
              </a:rPr>
              <a:t>Fuse PNDF and RGBF to generate final fused images.</a:t>
            </a:r>
          </a:p>
          <a:p>
            <a:pPr marL="601446" indent="-300723" lvl="1">
              <a:lnSpc>
                <a:spcPts val="3900"/>
              </a:lnSpc>
              <a:buFont typeface="Arial"/>
              <a:buChar char="•"/>
            </a:pPr>
            <a:r>
              <a:rPr lang="en-US" sz="2785">
                <a:solidFill>
                  <a:srgbClr val="000000"/>
                </a:solidFill>
                <a:latin typeface="Poppins"/>
              </a:rPr>
              <a:t>Obtain the residual image by subtracting the fused image from the input image.</a:t>
            </a:r>
          </a:p>
          <a:p>
            <a:pPr marL="601446" indent="-300723" lvl="1">
              <a:lnSpc>
                <a:spcPts val="3900"/>
              </a:lnSpc>
              <a:buFont typeface="Arial"/>
              <a:buChar char="•"/>
            </a:pPr>
            <a:r>
              <a:rPr lang="en-US" sz="2785">
                <a:solidFill>
                  <a:srgbClr val="000000"/>
                </a:solidFill>
                <a:latin typeface="Poppins Bold"/>
              </a:rPr>
              <a:t>Feature Extraction:</a:t>
            </a:r>
          </a:p>
          <a:p>
            <a:pPr marL="601446" indent="-300723" lvl="1">
              <a:lnSpc>
                <a:spcPts val="3900"/>
              </a:lnSpc>
              <a:buFont typeface="Arial"/>
              <a:buChar char="•"/>
            </a:pPr>
            <a:r>
              <a:rPr lang="en-US" sz="2785">
                <a:solidFill>
                  <a:srgbClr val="000000"/>
                </a:solidFill>
                <a:latin typeface="Poppins"/>
              </a:rPr>
              <a:t>Compute histograms for original, altered, fused, and residual images.</a:t>
            </a:r>
          </a:p>
          <a:p>
            <a:pPr marL="601446" indent="-300723" lvl="1">
              <a:lnSpc>
                <a:spcPts val="3900"/>
              </a:lnSpc>
              <a:buFont typeface="Arial"/>
              <a:buChar char="•"/>
            </a:pPr>
            <a:r>
              <a:rPr lang="en-US" sz="2785">
                <a:solidFill>
                  <a:srgbClr val="000000"/>
                </a:solidFill>
                <a:latin typeface="Poppins"/>
              </a:rPr>
              <a:t>Extract feature vectors from the histograms, resulting in a total of 50 feature vectors.</a:t>
            </a:r>
          </a:p>
          <a:p>
            <a:pPr marL="601446" indent="-300723" lvl="1">
              <a:lnSpc>
                <a:spcPts val="3900"/>
              </a:lnSpc>
              <a:buFont typeface="Arial"/>
              <a:buChar char="•"/>
            </a:pPr>
            <a:r>
              <a:rPr lang="en-US" sz="2785">
                <a:solidFill>
                  <a:srgbClr val="000000"/>
                </a:solidFill>
                <a:latin typeface="Poppins Bold"/>
              </a:rPr>
              <a:t>Convolutional Neural Network (CNN) for Detection:</a:t>
            </a:r>
          </a:p>
          <a:p>
            <a:pPr marL="601446" indent="-300723" lvl="1">
              <a:lnSpc>
                <a:spcPts val="3900"/>
              </a:lnSpc>
              <a:buFont typeface="Arial"/>
              <a:buChar char="•"/>
            </a:pPr>
            <a:r>
              <a:rPr lang="en-US" sz="2785">
                <a:solidFill>
                  <a:srgbClr val="000000"/>
                </a:solidFill>
                <a:latin typeface="Poppins"/>
              </a:rPr>
              <a:t>Pass the extracted 50 feature vectors to a CNN for altered text detection.</a:t>
            </a:r>
          </a:p>
          <a:p>
            <a:pPr marL="601446" indent="-300723" lvl="1">
              <a:lnSpc>
                <a:spcPts val="3900"/>
              </a:lnSpc>
              <a:buFont typeface="Arial"/>
              <a:buChar char="•"/>
            </a:pPr>
            <a:r>
              <a:rPr lang="en-US" sz="2785">
                <a:solidFill>
                  <a:srgbClr val="000000"/>
                </a:solidFill>
                <a:latin typeface="Poppins"/>
              </a:rPr>
              <a:t>Use ReLU activation for intermediate layers, Sigmoid activation for the final layer, and Batch Normalization.</a:t>
            </a:r>
          </a:p>
          <a:p>
            <a:pPr marL="601446" indent="-300723" lvl="1">
              <a:lnSpc>
                <a:spcPts val="3900"/>
              </a:lnSpc>
              <a:buFont typeface="Arial"/>
              <a:buChar char="•"/>
            </a:pPr>
            <a:r>
              <a:rPr lang="en-US" sz="2785">
                <a:solidFill>
                  <a:srgbClr val="000000"/>
                </a:solidFill>
                <a:latin typeface="Poppins"/>
              </a:rPr>
              <a:t>Train the CNN using Adam optimizer, binary cross-entropy loss, and a dropout rate of 0.2 for 100 epochs.</a:t>
            </a:r>
          </a:p>
          <a:p>
            <a:pPr>
              <a:lnSpc>
                <a:spcPts val="3900"/>
              </a:lnSpc>
            </a:pPr>
          </a:p>
          <a:p>
            <a:pPr>
              <a:lnSpc>
                <a:spcPts val="3900"/>
              </a:lnSpc>
              <a:spcBef>
                <a:spcPct val="0"/>
              </a:spcBef>
            </a:pPr>
          </a:p>
        </p:txBody>
      </p:sp>
      <p:sp>
        <p:nvSpPr>
          <p:cNvPr name="TextBox 4" id="4"/>
          <p:cNvSpPr txBox="true"/>
          <p:nvPr/>
        </p:nvSpPr>
        <p:spPr>
          <a:xfrm rot="0">
            <a:off x="3539604" y="273575"/>
            <a:ext cx="12800937" cy="1006362"/>
          </a:xfrm>
          <a:prstGeom prst="rect">
            <a:avLst/>
          </a:prstGeom>
        </p:spPr>
        <p:txBody>
          <a:bodyPr anchor="t" rtlCol="false" tIns="0" lIns="0" bIns="0" rIns="0">
            <a:spAutoFit/>
          </a:bodyPr>
          <a:lstStyle/>
          <a:p>
            <a:pPr>
              <a:lnSpc>
                <a:spcPts val="8212"/>
              </a:lnSpc>
              <a:spcBef>
                <a:spcPct val="0"/>
              </a:spcBef>
            </a:pPr>
            <a:r>
              <a:rPr lang="en-US" sz="5866">
                <a:solidFill>
                  <a:srgbClr val="593C8F"/>
                </a:solidFill>
                <a:latin typeface="League Spartan"/>
              </a:rPr>
              <a:t>PROPOSED MODIFICATIONS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3443632" y="754155"/>
            <a:ext cx="8195288"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5416459" y="1028700"/>
            <a:ext cx="9655503" cy="9128473"/>
          </a:xfrm>
          <a:custGeom>
            <a:avLst/>
            <a:gdLst/>
            <a:ahLst/>
            <a:cxnLst/>
            <a:rect r="r" b="b" t="t" l="l"/>
            <a:pathLst>
              <a:path h="9128473" w="9655503">
                <a:moveTo>
                  <a:pt x="0" y="0"/>
                </a:moveTo>
                <a:lnTo>
                  <a:pt x="9655503" y="0"/>
                </a:lnTo>
                <a:lnTo>
                  <a:pt x="9655503" y="9128473"/>
                </a:lnTo>
                <a:lnTo>
                  <a:pt x="0" y="9128473"/>
                </a:lnTo>
                <a:lnTo>
                  <a:pt x="0" y="0"/>
                </a:lnTo>
                <a:close/>
              </a:path>
            </a:pathLst>
          </a:custGeom>
          <a:blipFill>
            <a:blip r:embed="rId3"/>
            <a:stretch>
              <a:fillRect l="0" t="0" r="0" b="0"/>
            </a:stretch>
          </a:blipFill>
        </p:spPr>
      </p:sp>
      <p:sp>
        <p:nvSpPr>
          <p:cNvPr name="TextBox 8" id="8"/>
          <p:cNvSpPr txBox="true"/>
          <p:nvPr/>
        </p:nvSpPr>
        <p:spPr>
          <a:xfrm rot="0">
            <a:off x="3443587" y="230249"/>
            <a:ext cx="10583494" cy="504856"/>
          </a:xfrm>
          <a:prstGeom prst="rect">
            <a:avLst/>
          </a:prstGeom>
        </p:spPr>
        <p:txBody>
          <a:bodyPr anchor="t" rtlCol="false" tIns="0" lIns="0" bIns="0" rIns="0">
            <a:spAutoFit/>
          </a:bodyPr>
          <a:lstStyle/>
          <a:p>
            <a:pPr>
              <a:lnSpc>
                <a:spcPts val="4198"/>
              </a:lnSpc>
              <a:spcBef>
                <a:spcPct val="0"/>
              </a:spcBef>
            </a:pPr>
            <a:r>
              <a:rPr lang="en-US" sz="2998">
                <a:solidFill>
                  <a:srgbClr val="593C8F"/>
                </a:solidFill>
                <a:latin typeface="League Spartan"/>
              </a:rPr>
              <a:t>FRAMEWORK OF THE PROPOSED MODIFICATIONS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217333" y="2934000"/>
            <a:ext cx="17271763" cy="2031497"/>
          </a:xfrm>
          <a:custGeom>
            <a:avLst/>
            <a:gdLst/>
            <a:ahLst/>
            <a:cxnLst/>
            <a:rect r="r" b="b" t="t" l="l"/>
            <a:pathLst>
              <a:path h="2031497" w="17271763">
                <a:moveTo>
                  <a:pt x="0" y="0"/>
                </a:moveTo>
                <a:lnTo>
                  <a:pt x="17271763" y="0"/>
                </a:lnTo>
                <a:lnTo>
                  <a:pt x="17271763" y="2031498"/>
                </a:lnTo>
                <a:lnTo>
                  <a:pt x="0" y="2031498"/>
                </a:lnTo>
                <a:lnTo>
                  <a:pt x="0" y="0"/>
                </a:lnTo>
                <a:close/>
              </a:path>
            </a:pathLst>
          </a:custGeom>
          <a:blipFill>
            <a:blip r:embed="rId3"/>
            <a:stretch>
              <a:fillRect l="-1258" t="-6883" r="-1258" b="-14012"/>
            </a:stretch>
          </a:blipFill>
        </p:spPr>
      </p:sp>
      <p:sp>
        <p:nvSpPr>
          <p:cNvPr name="Freeform 4" id="4"/>
          <p:cNvSpPr/>
          <p:nvPr/>
        </p:nvSpPr>
        <p:spPr>
          <a:xfrm flipH="false" flipV="false" rot="0">
            <a:off x="217333" y="5889734"/>
            <a:ext cx="17271763" cy="1943574"/>
          </a:xfrm>
          <a:custGeom>
            <a:avLst/>
            <a:gdLst/>
            <a:ahLst/>
            <a:cxnLst/>
            <a:rect r="r" b="b" t="t" l="l"/>
            <a:pathLst>
              <a:path h="1943574" w="17271763">
                <a:moveTo>
                  <a:pt x="0" y="0"/>
                </a:moveTo>
                <a:lnTo>
                  <a:pt x="17271763" y="0"/>
                </a:lnTo>
                <a:lnTo>
                  <a:pt x="17271763" y="1943574"/>
                </a:lnTo>
                <a:lnTo>
                  <a:pt x="0" y="1943574"/>
                </a:lnTo>
                <a:lnTo>
                  <a:pt x="0" y="0"/>
                </a:lnTo>
                <a:close/>
              </a:path>
            </a:pathLst>
          </a:custGeom>
          <a:blipFill>
            <a:blip r:embed="rId4"/>
            <a:stretch>
              <a:fillRect l="-1258" t="-9280" r="-1258" b="-10523"/>
            </a:stretch>
          </a:blipFill>
        </p:spPr>
      </p:sp>
      <p:sp>
        <p:nvSpPr>
          <p:cNvPr name="TextBox 5" id="5"/>
          <p:cNvSpPr txBox="true"/>
          <p:nvPr/>
        </p:nvSpPr>
        <p:spPr>
          <a:xfrm rot="0">
            <a:off x="1310439" y="266668"/>
            <a:ext cx="15667121" cy="762032"/>
          </a:xfrm>
          <a:prstGeom prst="rect">
            <a:avLst/>
          </a:prstGeom>
        </p:spPr>
        <p:txBody>
          <a:bodyPr anchor="t" rtlCol="false" tIns="0" lIns="0" bIns="0" rIns="0">
            <a:spAutoFit/>
          </a:bodyPr>
          <a:lstStyle/>
          <a:p>
            <a:pPr>
              <a:lnSpc>
                <a:spcPts val="6298"/>
              </a:lnSpc>
              <a:spcBef>
                <a:spcPct val="0"/>
              </a:spcBef>
            </a:pPr>
            <a:r>
              <a:rPr lang="en-US" sz="4498">
                <a:solidFill>
                  <a:srgbClr val="593C8F"/>
                </a:solidFill>
                <a:latin typeface="League Spartan"/>
              </a:rPr>
              <a:t>          POSITIVE AND NEGATIVE DCT COEFFICIENTS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144889" y="3305882"/>
            <a:ext cx="17983745" cy="1290794"/>
          </a:xfrm>
          <a:custGeom>
            <a:avLst/>
            <a:gdLst/>
            <a:ahLst/>
            <a:cxnLst/>
            <a:rect r="r" b="b" t="t" l="l"/>
            <a:pathLst>
              <a:path h="1290794" w="17983745">
                <a:moveTo>
                  <a:pt x="0" y="0"/>
                </a:moveTo>
                <a:lnTo>
                  <a:pt x="17983744" y="0"/>
                </a:lnTo>
                <a:lnTo>
                  <a:pt x="17983744" y="1290794"/>
                </a:lnTo>
                <a:lnTo>
                  <a:pt x="0" y="1290794"/>
                </a:lnTo>
                <a:lnTo>
                  <a:pt x="0" y="0"/>
                </a:lnTo>
                <a:close/>
              </a:path>
            </a:pathLst>
          </a:custGeom>
          <a:blipFill>
            <a:blip r:embed="rId3"/>
            <a:stretch>
              <a:fillRect l="-812" t="-14309" r="-812" b="-16323"/>
            </a:stretch>
          </a:blipFill>
        </p:spPr>
      </p:sp>
      <p:sp>
        <p:nvSpPr>
          <p:cNvPr name="Freeform 4" id="4"/>
          <p:cNvSpPr/>
          <p:nvPr/>
        </p:nvSpPr>
        <p:spPr>
          <a:xfrm flipH="false" flipV="false" rot="0">
            <a:off x="0" y="6300253"/>
            <a:ext cx="18288000" cy="1448654"/>
          </a:xfrm>
          <a:custGeom>
            <a:avLst/>
            <a:gdLst/>
            <a:ahLst/>
            <a:cxnLst/>
            <a:rect r="r" b="b" t="t" l="l"/>
            <a:pathLst>
              <a:path h="1448654" w="18288000">
                <a:moveTo>
                  <a:pt x="0" y="0"/>
                </a:moveTo>
                <a:lnTo>
                  <a:pt x="18288000" y="0"/>
                </a:lnTo>
                <a:lnTo>
                  <a:pt x="18288000" y="1448654"/>
                </a:lnTo>
                <a:lnTo>
                  <a:pt x="0" y="1448654"/>
                </a:lnTo>
                <a:lnTo>
                  <a:pt x="0" y="0"/>
                </a:lnTo>
                <a:close/>
              </a:path>
            </a:pathLst>
          </a:custGeom>
          <a:blipFill>
            <a:blip r:embed="rId4"/>
            <a:stretch>
              <a:fillRect l="-898" t="-8668" r="0" b="-12032"/>
            </a:stretch>
          </a:blipFill>
        </p:spPr>
      </p:sp>
      <p:sp>
        <p:nvSpPr>
          <p:cNvPr name="TextBox 5" id="5"/>
          <p:cNvSpPr txBox="true"/>
          <p:nvPr/>
        </p:nvSpPr>
        <p:spPr>
          <a:xfrm rot="0">
            <a:off x="1028700" y="375254"/>
            <a:ext cx="15387048" cy="669880"/>
          </a:xfrm>
          <a:prstGeom prst="rect">
            <a:avLst/>
          </a:prstGeom>
        </p:spPr>
        <p:txBody>
          <a:bodyPr anchor="t" rtlCol="false" tIns="0" lIns="0" bIns="0" rIns="0">
            <a:spAutoFit/>
          </a:bodyPr>
          <a:lstStyle/>
          <a:p>
            <a:pPr>
              <a:lnSpc>
                <a:spcPts val="5602"/>
              </a:lnSpc>
              <a:spcBef>
                <a:spcPct val="0"/>
              </a:spcBef>
            </a:pPr>
            <a:r>
              <a:rPr lang="en-US" sz="4001">
                <a:solidFill>
                  <a:srgbClr val="593C8F"/>
                </a:solidFill>
                <a:latin typeface="League Spartan"/>
              </a:rPr>
              <a:t>                        DCT COEFFICIENTS FUSION OPERATION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0" y="2917722"/>
            <a:ext cx="18288000" cy="1662545"/>
          </a:xfrm>
          <a:custGeom>
            <a:avLst/>
            <a:gdLst/>
            <a:ahLst/>
            <a:cxnLst/>
            <a:rect r="r" b="b" t="t" l="l"/>
            <a:pathLst>
              <a:path h="1662545" w="18288000">
                <a:moveTo>
                  <a:pt x="0" y="0"/>
                </a:moveTo>
                <a:lnTo>
                  <a:pt x="18288000" y="0"/>
                </a:lnTo>
                <a:lnTo>
                  <a:pt x="18288000" y="1662546"/>
                </a:lnTo>
                <a:lnTo>
                  <a:pt x="0" y="1662546"/>
                </a:lnTo>
                <a:lnTo>
                  <a:pt x="0" y="0"/>
                </a:lnTo>
                <a:close/>
              </a:path>
            </a:pathLst>
          </a:custGeom>
          <a:blipFill>
            <a:blip r:embed="rId3"/>
            <a:stretch>
              <a:fillRect l="0" t="0" r="0" b="0"/>
            </a:stretch>
          </a:blipFill>
        </p:spPr>
      </p:sp>
      <p:sp>
        <p:nvSpPr>
          <p:cNvPr name="Freeform 4" id="4"/>
          <p:cNvSpPr/>
          <p:nvPr/>
        </p:nvSpPr>
        <p:spPr>
          <a:xfrm flipH="false" flipV="false" rot="0">
            <a:off x="0" y="6783216"/>
            <a:ext cx="18288000" cy="1706018"/>
          </a:xfrm>
          <a:custGeom>
            <a:avLst/>
            <a:gdLst/>
            <a:ahLst/>
            <a:cxnLst/>
            <a:rect r="r" b="b" t="t" l="l"/>
            <a:pathLst>
              <a:path h="1706018" w="18288000">
                <a:moveTo>
                  <a:pt x="0" y="0"/>
                </a:moveTo>
                <a:lnTo>
                  <a:pt x="18288000" y="0"/>
                </a:lnTo>
                <a:lnTo>
                  <a:pt x="18288000" y="1706018"/>
                </a:lnTo>
                <a:lnTo>
                  <a:pt x="0" y="1706018"/>
                </a:lnTo>
                <a:lnTo>
                  <a:pt x="0" y="0"/>
                </a:lnTo>
                <a:close/>
              </a:path>
            </a:pathLst>
          </a:custGeom>
          <a:blipFill>
            <a:blip r:embed="rId4"/>
            <a:stretch>
              <a:fillRect l="0" t="0" r="0" b="0"/>
            </a:stretch>
          </a:blipFill>
        </p:spPr>
      </p:sp>
      <p:sp>
        <p:nvSpPr>
          <p:cNvPr name="TextBox 5" id="5"/>
          <p:cNvSpPr txBox="true"/>
          <p:nvPr/>
        </p:nvSpPr>
        <p:spPr>
          <a:xfrm rot="0">
            <a:off x="1256659" y="375254"/>
            <a:ext cx="15159089" cy="653446"/>
          </a:xfrm>
          <a:prstGeom prst="rect">
            <a:avLst/>
          </a:prstGeom>
        </p:spPr>
        <p:txBody>
          <a:bodyPr anchor="t" rtlCol="false" tIns="0" lIns="0" bIns="0" rIns="0">
            <a:spAutoFit/>
          </a:bodyPr>
          <a:lstStyle/>
          <a:p>
            <a:pPr>
              <a:lnSpc>
                <a:spcPts val="5458"/>
              </a:lnSpc>
              <a:spcBef>
                <a:spcPct val="0"/>
              </a:spcBef>
            </a:pPr>
            <a:r>
              <a:rPr lang="en-US" sz="3898">
                <a:solidFill>
                  <a:srgbClr val="593C8F"/>
                </a:solidFill>
                <a:latin typeface="League Spartan"/>
              </a:rPr>
              <a:t>EXTRACTION OF RGB CHANNELS AND FUSED RGB IMAGE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0" y="2393864"/>
            <a:ext cx="18288000" cy="5901256"/>
          </a:xfrm>
          <a:custGeom>
            <a:avLst/>
            <a:gdLst/>
            <a:ahLst/>
            <a:cxnLst/>
            <a:rect r="r" b="b" t="t" l="l"/>
            <a:pathLst>
              <a:path h="5901256" w="18288000">
                <a:moveTo>
                  <a:pt x="0" y="0"/>
                </a:moveTo>
                <a:lnTo>
                  <a:pt x="18288000" y="0"/>
                </a:lnTo>
                <a:lnTo>
                  <a:pt x="18288000" y="5901257"/>
                </a:lnTo>
                <a:lnTo>
                  <a:pt x="0" y="5901257"/>
                </a:lnTo>
                <a:lnTo>
                  <a:pt x="0" y="0"/>
                </a:lnTo>
                <a:close/>
              </a:path>
            </a:pathLst>
          </a:custGeom>
          <a:blipFill>
            <a:blip r:embed="rId3"/>
            <a:stretch>
              <a:fillRect l="0" t="0" r="0" b="-553"/>
            </a:stretch>
          </a:blipFill>
        </p:spPr>
      </p:sp>
      <p:sp>
        <p:nvSpPr>
          <p:cNvPr name="TextBox 4" id="4"/>
          <p:cNvSpPr txBox="true"/>
          <p:nvPr/>
        </p:nvSpPr>
        <p:spPr>
          <a:xfrm rot="0">
            <a:off x="2452639" y="37576"/>
            <a:ext cx="13963110" cy="991124"/>
          </a:xfrm>
          <a:prstGeom prst="rect">
            <a:avLst/>
          </a:prstGeom>
        </p:spPr>
        <p:txBody>
          <a:bodyPr anchor="t" rtlCol="false" tIns="0" lIns="0" bIns="0" rIns="0">
            <a:spAutoFit/>
          </a:bodyPr>
          <a:lstStyle/>
          <a:p>
            <a:pPr>
              <a:lnSpc>
                <a:spcPts val="8244"/>
              </a:lnSpc>
              <a:spcBef>
                <a:spcPct val="0"/>
              </a:spcBef>
            </a:pPr>
            <a:r>
              <a:rPr lang="en-US" sz="5889">
                <a:solidFill>
                  <a:srgbClr val="593C8F"/>
                </a:solidFill>
                <a:latin typeface="League Spartan"/>
              </a:rPr>
              <a:t>              FUSION OPERATION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Freeform 3" id="3"/>
          <p:cNvSpPr/>
          <p:nvPr/>
        </p:nvSpPr>
        <p:spPr>
          <a:xfrm flipH="false" flipV="false" rot="0">
            <a:off x="0" y="2847312"/>
            <a:ext cx="18288000" cy="5597440"/>
          </a:xfrm>
          <a:custGeom>
            <a:avLst/>
            <a:gdLst/>
            <a:ahLst/>
            <a:cxnLst/>
            <a:rect r="r" b="b" t="t" l="l"/>
            <a:pathLst>
              <a:path h="5597440" w="18288000">
                <a:moveTo>
                  <a:pt x="0" y="0"/>
                </a:moveTo>
                <a:lnTo>
                  <a:pt x="18288000" y="0"/>
                </a:lnTo>
                <a:lnTo>
                  <a:pt x="18288000" y="5597440"/>
                </a:lnTo>
                <a:lnTo>
                  <a:pt x="0" y="5597440"/>
                </a:lnTo>
                <a:lnTo>
                  <a:pt x="0" y="0"/>
                </a:lnTo>
                <a:close/>
              </a:path>
            </a:pathLst>
          </a:custGeom>
          <a:blipFill>
            <a:blip r:embed="rId3"/>
            <a:stretch>
              <a:fillRect l="-662" t="0" r="-662" b="0"/>
            </a:stretch>
          </a:blipFill>
        </p:spPr>
      </p:sp>
      <p:sp>
        <p:nvSpPr>
          <p:cNvPr name="TextBox 4" id="4"/>
          <p:cNvSpPr txBox="true"/>
          <p:nvPr/>
        </p:nvSpPr>
        <p:spPr>
          <a:xfrm rot="0">
            <a:off x="4495091" y="176752"/>
            <a:ext cx="11920658" cy="851948"/>
          </a:xfrm>
          <a:prstGeom prst="rect">
            <a:avLst/>
          </a:prstGeom>
        </p:spPr>
        <p:txBody>
          <a:bodyPr anchor="t" rtlCol="false" tIns="0" lIns="0" bIns="0" rIns="0">
            <a:spAutoFit/>
          </a:bodyPr>
          <a:lstStyle/>
          <a:p>
            <a:pPr>
              <a:lnSpc>
                <a:spcPts val="7038"/>
              </a:lnSpc>
              <a:spcBef>
                <a:spcPct val="0"/>
              </a:spcBef>
            </a:pPr>
            <a:r>
              <a:rPr lang="en-US" sz="5027">
                <a:solidFill>
                  <a:srgbClr val="593C8F"/>
                </a:solidFill>
                <a:latin typeface="League Spartan"/>
              </a:rPr>
              <a:t>    FUSION OPERATION</a:t>
            </a:r>
          </a:p>
        </p:txBody>
      </p:sp>
      <p:sp>
        <p:nvSpPr>
          <p:cNvPr name="TextBox 5" id="5"/>
          <p:cNvSpPr txBox="true"/>
          <p:nvPr/>
        </p:nvSpPr>
        <p:spPr>
          <a:xfrm rot="0">
            <a:off x="7932896" y="4943792"/>
            <a:ext cx="2422208" cy="342265"/>
          </a:xfrm>
          <a:prstGeom prst="rect">
            <a:avLst/>
          </a:prstGeom>
        </p:spPr>
        <p:txBody>
          <a:bodyPr anchor="t" rtlCol="false" tIns="0" lIns="0" bIns="0" rIns="0">
            <a:spAutoFit/>
          </a:bodyPr>
          <a:lstStyle/>
          <a:p>
            <a:pPr algn="ctr">
              <a:lnSpc>
                <a:spcPts val="2659"/>
              </a:lnSpc>
              <a:spcBef>
                <a:spcPct val="0"/>
              </a:spcBef>
            </a:pPr>
            <a:r>
              <a:rPr lang="en-US" sz="1899">
                <a:solidFill>
                  <a:srgbClr val="593C8F"/>
                </a:solidFill>
                <a:latin typeface="Poppins"/>
              </a:rPr>
              <a:t>Your paragraph text</a:t>
            </a:r>
          </a:p>
        </p:txBody>
      </p:sp>
      <p:sp>
        <p:nvSpPr>
          <p:cNvPr name="TextBox 6" id="6"/>
          <p:cNvSpPr txBox="true"/>
          <p:nvPr/>
        </p:nvSpPr>
        <p:spPr>
          <a:xfrm rot="0">
            <a:off x="1898153" y="1999287"/>
            <a:ext cx="5573316" cy="523876"/>
          </a:xfrm>
          <a:prstGeom prst="rect">
            <a:avLst/>
          </a:prstGeom>
        </p:spPr>
        <p:txBody>
          <a:bodyPr anchor="t" rtlCol="false" tIns="0" lIns="0" bIns="0" rIns="0">
            <a:spAutoFit/>
          </a:bodyPr>
          <a:lstStyle/>
          <a:p>
            <a:pPr algn="ctr">
              <a:lnSpc>
                <a:spcPts val="4199"/>
              </a:lnSpc>
              <a:spcBef>
                <a:spcPct val="0"/>
              </a:spcBef>
            </a:pPr>
            <a:r>
              <a:rPr lang="en-US" sz="2999">
                <a:solidFill>
                  <a:srgbClr val="593C8F"/>
                </a:solidFill>
                <a:latin typeface="Poppins Bold"/>
              </a:rPr>
              <a:t>Affter fusion- original image</a:t>
            </a:r>
          </a:p>
        </p:txBody>
      </p:sp>
      <p:sp>
        <p:nvSpPr>
          <p:cNvPr name="TextBox 7" id="7"/>
          <p:cNvSpPr txBox="true"/>
          <p:nvPr/>
        </p:nvSpPr>
        <p:spPr>
          <a:xfrm rot="0">
            <a:off x="11410399" y="2060565"/>
            <a:ext cx="5351264" cy="523876"/>
          </a:xfrm>
          <a:prstGeom prst="rect">
            <a:avLst/>
          </a:prstGeom>
        </p:spPr>
        <p:txBody>
          <a:bodyPr anchor="t" rtlCol="false" tIns="0" lIns="0" bIns="0" rIns="0">
            <a:spAutoFit/>
          </a:bodyPr>
          <a:lstStyle/>
          <a:p>
            <a:pPr algn="ctr">
              <a:lnSpc>
                <a:spcPts val="4199"/>
              </a:lnSpc>
              <a:spcBef>
                <a:spcPct val="0"/>
              </a:spcBef>
            </a:pPr>
            <a:r>
              <a:rPr lang="en-US" sz="2999">
                <a:solidFill>
                  <a:srgbClr val="593C8F"/>
                </a:solidFill>
                <a:latin typeface="Poppins Bold"/>
              </a:rPr>
              <a:t>Affter fusion- forged image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graphicFrame>
        <p:nvGraphicFramePr>
          <p:cNvPr name="Table 3" id="3"/>
          <p:cNvGraphicFramePr>
            <a:graphicFrameLocks noGrp="true"/>
          </p:cNvGraphicFramePr>
          <p:nvPr/>
        </p:nvGraphicFramePr>
        <p:xfrm>
          <a:off x="877455" y="2092142"/>
          <a:ext cx="15963112" cy="6764256"/>
        </p:xfrm>
        <a:graphic>
          <a:graphicData uri="http://schemas.openxmlformats.org/drawingml/2006/table">
            <a:tbl>
              <a:tblPr/>
              <a:tblGrid>
                <a:gridCol w="8051299"/>
                <a:gridCol w="7911813"/>
              </a:tblGrid>
              <a:tr h="1178211">
                <a:tc>
                  <a:txBody>
                    <a:bodyPr anchor="t" rtlCol="false"/>
                    <a:lstStyle/>
                    <a:p>
                      <a:pPr algn="ctr">
                        <a:lnSpc>
                          <a:spcPts val="4200"/>
                        </a:lnSpc>
                        <a:defRPr/>
                      </a:pPr>
                      <a:r>
                        <a:rPr lang="en-US" sz="3000">
                          <a:solidFill>
                            <a:srgbClr val="000000"/>
                          </a:solidFill>
                          <a:latin typeface="Poppins"/>
                        </a:rPr>
                        <a:t>Methods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Poppins"/>
                        </a:rPr>
                        <a:t>IMEI Dataset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44106">
                <a:tc>
                  <a:txBody>
                    <a:bodyPr anchor="t" rtlCol="false"/>
                    <a:lstStyle/>
                    <a:p>
                      <a:pPr algn="ctr">
                        <a:lnSpc>
                          <a:spcPts val="3499"/>
                        </a:lnSpc>
                        <a:defRPr/>
                      </a:pPr>
                      <a:r>
                        <a:rPr lang="en-US" sz="2499">
                          <a:solidFill>
                            <a:srgbClr val="000000"/>
                          </a:solidFill>
                          <a:latin typeface="Poppins"/>
                        </a:rPr>
                        <a:t>Kundu et al[4]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Poppins"/>
                        </a:rPr>
                        <a:t>58.0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55558">
                <a:tc>
                  <a:txBody>
                    <a:bodyPr anchor="t" rtlCol="false"/>
                    <a:lstStyle/>
                    <a:p>
                      <a:pPr algn="ctr">
                        <a:lnSpc>
                          <a:spcPts val="3499"/>
                        </a:lnSpc>
                        <a:defRPr/>
                      </a:pPr>
                      <a:r>
                        <a:rPr lang="en-US" sz="2499">
                          <a:solidFill>
                            <a:srgbClr val="000000"/>
                          </a:solidFill>
                          <a:latin typeface="Poppins"/>
                        </a:rPr>
                        <a:t>Wang et al[5]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Poppins"/>
                        </a:rPr>
                        <a:t>78.8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8174">
                <a:tc>
                  <a:txBody>
                    <a:bodyPr anchor="t" rtlCol="false"/>
                    <a:lstStyle/>
                    <a:p>
                      <a:pPr algn="ctr">
                        <a:lnSpc>
                          <a:spcPts val="3499"/>
                        </a:lnSpc>
                        <a:defRPr/>
                      </a:pPr>
                      <a:r>
                        <a:rPr lang="en-US" sz="2499">
                          <a:solidFill>
                            <a:srgbClr val="000000"/>
                          </a:solidFill>
                          <a:latin typeface="Poppins"/>
                        </a:rPr>
                        <a:t>Shivakumara et al[2]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Poppins"/>
                        </a:rPr>
                        <a:t>84.3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72843">
                <a:tc>
                  <a:txBody>
                    <a:bodyPr anchor="t" rtlCol="false"/>
                    <a:lstStyle/>
                    <a:p>
                      <a:pPr algn="ctr">
                        <a:lnSpc>
                          <a:spcPts val="3639"/>
                        </a:lnSpc>
                        <a:defRPr/>
                      </a:pPr>
                      <a:r>
                        <a:rPr lang="en-US" sz="2599">
                          <a:solidFill>
                            <a:srgbClr val="000000"/>
                          </a:solidFill>
                          <a:latin typeface="Poppins"/>
                        </a:rPr>
                        <a:t>Base Paper[3]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399">
                          <a:solidFill>
                            <a:srgbClr val="000000"/>
                          </a:solidFill>
                          <a:latin typeface="Poppins"/>
                        </a:rPr>
                        <a:t>74.8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45364">
                <a:tc>
                  <a:txBody>
                    <a:bodyPr anchor="t" rtlCol="false"/>
                    <a:lstStyle/>
                    <a:p>
                      <a:pPr algn="ctr">
                        <a:lnSpc>
                          <a:spcPts val="3639"/>
                        </a:lnSpc>
                        <a:defRPr/>
                      </a:pPr>
                      <a:r>
                        <a:rPr lang="en-US" sz="2599">
                          <a:solidFill>
                            <a:srgbClr val="000000"/>
                          </a:solidFill>
                          <a:latin typeface="Poppins"/>
                        </a:rPr>
                        <a:t>Proposed Approach</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359"/>
                        </a:lnSpc>
                        <a:defRPr/>
                      </a:pPr>
                      <a:r>
                        <a:rPr lang="en-US" sz="2400">
                          <a:solidFill>
                            <a:srgbClr val="000000"/>
                          </a:solidFill>
                          <a:latin typeface="Poppins"/>
                        </a:rPr>
                        <a:t>77.45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877455" y="942975"/>
            <a:ext cx="11110663" cy="738505"/>
          </a:xfrm>
          <a:prstGeom prst="rect">
            <a:avLst/>
          </a:prstGeom>
        </p:spPr>
        <p:txBody>
          <a:bodyPr anchor="t" rtlCol="false" tIns="0" lIns="0" bIns="0" rIns="0">
            <a:spAutoFit/>
          </a:bodyPr>
          <a:lstStyle/>
          <a:p>
            <a:pPr>
              <a:lnSpc>
                <a:spcPts val="6019"/>
              </a:lnSpc>
              <a:spcBef>
                <a:spcPct val="0"/>
              </a:spcBef>
            </a:pPr>
            <a:r>
              <a:rPr lang="en-US" sz="4299">
                <a:solidFill>
                  <a:srgbClr val="593C8F"/>
                </a:solidFill>
                <a:latin typeface="League Spartan"/>
              </a:rPr>
              <a:t>COMPARISON WITH OTHER METHODS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3604318" y="942975"/>
            <a:ext cx="10180931" cy="738505"/>
          </a:xfrm>
          <a:prstGeom prst="rect">
            <a:avLst/>
          </a:prstGeom>
        </p:spPr>
        <p:txBody>
          <a:bodyPr anchor="t" rtlCol="false" tIns="0" lIns="0" bIns="0" rIns="0">
            <a:spAutoFit/>
          </a:bodyPr>
          <a:lstStyle/>
          <a:p>
            <a:pPr>
              <a:lnSpc>
                <a:spcPts val="6019"/>
              </a:lnSpc>
              <a:spcBef>
                <a:spcPct val="0"/>
              </a:spcBef>
            </a:pPr>
            <a:r>
              <a:rPr lang="en-US" sz="4299">
                <a:solidFill>
                  <a:srgbClr val="593C8F"/>
                </a:solidFill>
                <a:latin typeface="League Spartan"/>
              </a:rPr>
              <a:t>                  CONCLUSION </a:t>
            </a:r>
          </a:p>
        </p:txBody>
      </p:sp>
      <p:sp>
        <p:nvSpPr>
          <p:cNvPr name="AutoShape 4" id="4"/>
          <p:cNvSpPr/>
          <p:nvPr/>
        </p:nvSpPr>
        <p:spPr>
          <a:xfrm flipV="true">
            <a:off x="1289331" y="1700530"/>
            <a:ext cx="15219934" cy="35277"/>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826490" y="1884140"/>
            <a:ext cx="17461510" cy="1572799"/>
          </a:xfrm>
          <a:prstGeom prst="rect">
            <a:avLst/>
          </a:prstGeom>
        </p:spPr>
        <p:txBody>
          <a:bodyPr anchor="t" rtlCol="false" tIns="0" lIns="0" bIns="0" rIns="0">
            <a:spAutoFit/>
          </a:bodyPr>
          <a:lstStyle/>
          <a:p>
            <a:pPr>
              <a:lnSpc>
                <a:spcPts val="4135"/>
              </a:lnSpc>
              <a:spcBef>
                <a:spcPct val="0"/>
              </a:spcBef>
            </a:pPr>
            <a:r>
              <a:rPr lang="en-US" sz="2953">
                <a:solidFill>
                  <a:srgbClr val="040606"/>
                </a:solidFill>
                <a:latin typeface="Poppins"/>
              </a:rPr>
              <a:t>The scope of feedback for the project on </a:t>
            </a:r>
            <a:r>
              <a:rPr lang="en-US" sz="2953">
                <a:solidFill>
                  <a:srgbClr val="040606"/>
                </a:solidFill>
                <a:latin typeface="Poppins Bold"/>
              </a:rPr>
              <a:t>Detecting Altered Text in Document</a:t>
            </a:r>
            <a:r>
              <a:rPr lang="en-US" sz="2953">
                <a:solidFill>
                  <a:srgbClr val="040606"/>
                </a:solidFill>
                <a:latin typeface="Poppins"/>
              </a:rPr>
              <a:t> Images encompasses various aspects, including technical improvements, user experience enhancements, and considerations for broader deployment. Here are key areas for feedback</a:t>
            </a:r>
          </a:p>
        </p:txBody>
      </p:sp>
      <p:sp>
        <p:nvSpPr>
          <p:cNvPr name="TextBox 6" id="6"/>
          <p:cNvSpPr txBox="true"/>
          <p:nvPr/>
        </p:nvSpPr>
        <p:spPr>
          <a:xfrm rot="0">
            <a:off x="289466" y="4100573"/>
            <a:ext cx="17684505" cy="6186427"/>
          </a:xfrm>
          <a:prstGeom prst="rect">
            <a:avLst/>
          </a:prstGeom>
        </p:spPr>
        <p:txBody>
          <a:bodyPr anchor="t" rtlCol="false" tIns="0" lIns="0" bIns="0" rIns="0">
            <a:spAutoFit/>
          </a:bodyPr>
          <a:lstStyle/>
          <a:p>
            <a:pPr>
              <a:lnSpc>
                <a:spcPts val="4465"/>
              </a:lnSpc>
            </a:pPr>
            <a:r>
              <a:rPr lang="en-US" sz="3189">
                <a:solidFill>
                  <a:srgbClr val="593C8F"/>
                </a:solidFill>
                <a:latin typeface="Poppins"/>
              </a:rPr>
              <a:t>1. Technical Accuracy and Performance: - Evaluate the accuracy of the Proposed model in providing relevant and correct answers for unseen data and text Images. But for too blurry and noisy images our model may get confused and this is a challenging part of our work.</a:t>
            </a:r>
          </a:p>
          <a:p>
            <a:pPr>
              <a:lnSpc>
                <a:spcPts val="4465"/>
              </a:lnSpc>
            </a:pPr>
          </a:p>
          <a:p>
            <a:pPr>
              <a:lnSpc>
                <a:spcPts val="4465"/>
              </a:lnSpc>
            </a:pPr>
            <a:r>
              <a:rPr lang="en-US" sz="3189">
                <a:solidFill>
                  <a:srgbClr val="593C8F"/>
                </a:solidFill>
                <a:latin typeface="Poppins"/>
              </a:rPr>
              <a:t>2.Model is domain specific- will not provide good  results on handwritten images because of variation in handwriting styles.Also in scene text images bacause of variation in background, it will not give satisfactory results.</a:t>
            </a:r>
          </a:p>
          <a:p>
            <a:pPr algn="ctr">
              <a:lnSpc>
                <a:spcPts val="4465"/>
              </a:lnSpc>
            </a:pPr>
          </a:p>
          <a:p>
            <a:pPr>
              <a:lnSpc>
                <a:spcPts val="4465"/>
              </a:lnSpc>
            </a:pPr>
          </a:p>
          <a:p>
            <a:pPr algn="ctr">
              <a:lnSpc>
                <a:spcPts val="446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8720" y="1494821"/>
            <a:ext cx="6544963" cy="738238"/>
          </a:xfrm>
          <a:prstGeom prst="rect">
            <a:avLst/>
          </a:prstGeom>
        </p:spPr>
        <p:txBody>
          <a:bodyPr anchor="t" rtlCol="false" tIns="0" lIns="0" bIns="0" rIns="0">
            <a:spAutoFit/>
          </a:bodyPr>
          <a:lstStyle/>
          <a:p>
            <a:pPr>
              <a:lnSpc>
                <a:spcPts val="6018"/>
              </a:lnSpc>
              <a:spcBef>
                <a:spcPct val="0"/>
              </a:spcBef>
            </a:pPr>
            <a:r>
              <a:rPr lang="en-US" sz="4298">
                <a:solidFill>
                  <a:srgbClr val="593C8F"/>
                </a:solidFill>
                <a:latin typeface="League Spartan"/>
              </a:rPr>
              <a:t>INTRODUCTION</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a:off x="1029792" y="2252109"/>
            <a:ext cx="2618740" cy="0"/>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7649" y="2962275"/>
            <a:ext cx="16789190" cy="3743325"/>
          </a:xfrm>
          <a:prstGeom prst="rect">
            <a:avLst/>
          </a:prstGeom>
        </p:spPr>
        <p:txBody>
          <a:bodyPr anchor="t" rtlCol="false" tIns="0" lIns="0" bIns="0" rIns="0">
            <a:spAutoFit/>
          </a:bodyPr>
          <a:lstStyle/>
          <a:p>
            <a:pPr>
              <a:lnSpc>
                <a:spcPts val="4200"/>
              </a:lnSpc>
            </a:pPr>
            <a:r>
              <a:rPr lang="en-US" sz="3000">
                <a:solidFill>
                  <a:srgbClr val="000000"/>
                </a:solidFill>
                <a:latin typeface="Poppins"/>
              </a:rPr>
              <a:t>As more and more office documents are captured, stored, and shared in digital format, and as image editing software are becoming increasingly more powerful, there is a growing concern about document authenticity. To prevent illicit activities, this paper presents a new method for detecting altered text in document images</a:t>
            </a:r>
          </a:p>
          <a:p>
            <a:pPr>
              <a:lnSpc>
                <a:spcPts val="4200"/>
              </a:lnSpc>
              <a:spcBef>
                <a:spcPct val="0"/>
              </a:spcBef>
            </a:pPr>
            <a:r>
              <a:rPr lang="en-US" sz="3000">
                <a:solidFill>
                  <a:srgbClr val="000000"/>
                </a:solidFill>
                <a:latin typeface="Poppins"/>
              </a:rPr>
              <a:t>Altered text detection remains challenging, especially in diverse document types. The need for detection arises from potential disturbances introduced during text alteration, such as distortions, pattern irregularities, or pixel-level content misplacement.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6778986" y="942975"/>
            <a:ext cx="3718215" cy="738505"/>
          </a:xfrm>
          <a:prstGeom prst="rect">
            <a:avLst/>
          </a:prstGeom>
        </p:spPr>
        <p:txBody>
          <a:bodyPr anchor="t" rtlCol="false" tIns="0" lIns="0" bIns="0" rIns="0">
            <a:spAutoFit/>
          </a:bodyPr>
          <a:lstStyle/>
          <a:p>
            <a:pPr>
              <a:lnSpc>
                <a:spcPts val="6019"/>
              </a:lnSpc>
              <a:spcBef>
                <a:spcPct val="0"/>
              </a:spcBef>
            </a:pPr>
            <a:r>
              <a:rPr lang="en-US" sz="4299">
                <a:solidFill>
                  <a:srgbClr val="593C8F"/>
                </a:solidFill>
                <a:latin typeface="League Spartan"/>
              </a:rPr>
              <a:t>REFERENCES </a:t>
            </a:r>
          </a:p>
        </p:txBody>
      </p:sp>
      <p:sp>
        <p:nvSpPr>
          <p:cNvPr name="AutoShape 4" id="4"/>
          <p:cNvSpPr/>
          <p:nvPr/>
        </p:nvSpPr>
        <p:spPr>
          <a:xfrm flipV="true">
            <a:off x="1289331" y="1700530"/>
            <a:ext cx="15219934" cy="35277"/>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0" y="2127608"/>
            <a:ext cx="18288000" cy="8364181"/>
          </a:xfrm>
          <a:prstGeom prst="rect">
            <a:avLst/>
          </a:prstGeom>
        </p:spPr>
        <p:txBody>
          <a:bodyPr anchor="t" rtlCol="false" tIns="0" lIns="0" bIns="0" rIns="0">
            <a:spAutoFit/>
          </a:bodyPr>
          <a:lstStyle/>
          <a:p>
            <a:pPr>
              <a:lnSpc>
                <a:spcPts val="4754"/>
              </a:lnSpc>
            </a:pPr>
            <a:r>
              <a:rPr lang="en-US" sz="2748">
                <a:solidFill>
                  <a:srgbClr val="040606"/>
                </a:solidFill>
                <a:latin typeface="Poppins"/>
              </a:rPr>
              <a:t>[1] L. Nandanwar et al., "A Conformable Moments-Based Deep Learning System for Forged Handwriting Detection," in IEEE Transactions on Neural Networks and Learning Systems, 2022, doi: 10.1109/TNNLS.2022.3204390.</a:t>
            </a:r>
          </a:p>
          <a:p>
            <a:pPr>
              <a:lnSpc>
                <a:spcPts val="4754"/>
              </a:lnSpc>
            </a:pPr>
            <a:r>
              <a:rPr lang="en-US" sz="2748">
                <a:solidFill>
                  <a:srgbClr val="040606"/>
                </a:solidFill>
                <a:latin typeface="Poppins"/>
              </a:rPr>
              <a:t><![CDATA[[2] Nandanwar, Lokesh & Shivakumara, Palaiahnakote & Kanchan, Swati & Basavaraja, Venkappanavara & Guru, Devanur & Pal, Umapada & Lu, Tong & Blumenstein, Michael. (2021). DCT-phase statistics for forged IMEI numbers and air ticket detection. Expert Systems with Applications. 164. 114014. 10.1016/j.eswa.2020.114014. ]]></a:t>
            </a:r>
          </a:p>
          <a:p>
            <a:pPr>
              <a:lnSpc>
                <a:spcPts val="4754"/>
              </a:lnSpc>
            </a:pPr>
            <a:r>
              <a:rPr lang="en-US" sz="2748">
                <a:solidFill>
                  <a:srgbClr val="040606"/>
                </a:solidFill>
                <a:latin typeface="Poppins"/>
              </a:rPr>
              <a:t>[3] Shivakumara, Palaiahnakote &amp; Basavaraja, Venkappanavara &amp; Gowda, Harsha &amp; Guru, Devanur &amp; Pal, Umapada &amp; Lu, Tong. (2018). A New RGB Based Fusion for Forged IMEI Number Detection in Mobile Images. 386-391. 10.1109/ICFHR-2018.2018.00074. </a:t>
            </a:r>
          </a:p>
          <a:p>
            <a:pPr>
              <a:lnSpc>
                <a:spcPts val="4754"/>
              </a:lnSpc>
            </a:pPr>
            <a:r>
              <a:rPr lang="en-US" sz="2748">
                <a:solidFill>
                  <a:srgbClr val="040606"/>
                </a:solidFill>
                <a:latin typeface="Poppins"/>
              </a:rPr>
              <a:t>[4] Kundu, Sayani &amp; Shivakumara, Palaiahnakote &amp; Grouver, Anaica &amp; Pal, Umapada &amp; Lu, Tong &amp; Blumenstein, Michael. (2020). A New Forged Handwriting Detection Method Based on Fourier Spectral Density and Variation. 10.1007/978-3-030-41404-7_10.   </a:t>
            </a:r>
          </a:p>
          <a:p>
            <a:pPr>
              <a:lnSpc>
                <a:spcPts val="4134"/>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6778986" y="942975"/>
            <a:ext cx="3718215" cy="738505"/>
          </a:xfrm>
          <a:prstGeom prst="rect">
            <a:avLst/>
          </a:prstGeom>
        </p:spPr>
        <p:txBody>
          <a:bodyPr anchor="t" rtlCol="false" tIns="0" lIns="0" bIns="0" rIns="0">
            <a:spAutoFit/>
          </a:bodyPr>
          <a:lstStyle/>
          <a:p>
            <a:pPr>
              <a:lnSpc>
                <a:spcPts val="6019"/>
              </a:lnSpc>
              <a:spcBef>
                <a:spcPct val="0"/>
              </a:spcBef>
            </a:pPr>
            <a:r>
              <a:rPr lang="en-US" sz="4299">
                <a:solidFill>
                  <a:srgbClr val="593C8F"/>
                </a:solidFill>
                <a:latin typeface="League Spartan"/>
              </a:rPr>
              <a:t>REFERENCES </a:t>
            </a:r>
          </a:p>
        </p:txBody>
      </p:sp>
      <p:sp>
        <p:nvSpPr>
          <p:cNvPr name="AutoShape 4" id="4"/>
          <p:cNvSpPr/>
          <p:nvPr/>
        </p:nvSpPr>
        <p:spPr>
          <a:xfrm flipV="true">
            <a:off x="1289331" y="1700530"/>
            <a:ext cx="15219934" cy="35277"/>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0" y="2127608"/>
            <a:ext cx="18288000" cy="2331801"/>
          </a:xfrm>
          <a:prstGeom prst="rect">
            <a:avLst/>
          </a:prstGeom>
        </p:spPr>
        <p:txBody>
          <a:bodyPr anchor="t" rtlCol="false" tIns="0" lIns="0" bIns="0" rIns="0">
            <a:spAutoFit/>
          </a:bodyPr>
          <a:lstStyle/>
          <a:p>
            <a:pPr>
              <a:lnSpc>
                <a:spcPts val="4754"/>
              </a:lnSpc>
            </a:pPr>
            <a:r>
              <a:rPr lang="en-US" sz="2748">
                <a:solidFill>
                  <a:srgbClr val="040606"/>
                </a:solidFill>
                <a:latin typeface="Poppins"/>
              </a:rPr>
              <a:t>[5] Z. Wang, P. Shivakumara, T. Lu, M. Basavanna, U. Pal and M. Blumenstein, Fourier?residual for printer identi¯cation, in Proc. ACPR (2017), pp. 1114–1119.</a:t>
            </a:r>
          </a:p>
          <a:p>
            <a:pPr>
              <a:lnSpc>
                <a:spcPts val="4754"/>
              </a:lnSpc>
            </a:pPr>
          </a:p>
          <a:p>
            <a:pPr>
              <a:lnSpc>
                <a:spcPts val="4134"/>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657257" y="942975"/>
            <a:ext cx="14973486" cy="795052"/>
          </a:xfrm>
          <a:prstGeom prst="rect">
            <a:avLst/>
          </a:prstGeom>
        </p:spPr>
        <p:txBody>
          <a:bodyPr anchor="t" rtlCol="false" tIns="0" lIns="0" bIns="0" rIns="0">
            <a:spAutoFit/>
          </a:bodyPr>
          <a:lstStyle/>
          <a:p>
            <a:pPr>
              <a:lnSpc>
                <a:spcPts val="6578"/>
              </a:lnSpc>
              <a:spcBef>
                <a:spcPct val="0"/>
              </a:spcBef>
            </a:pPr>
            <a:r>
              <a:rPr lang="en-US" sz="4698">
                <a:solidFill>
                  <a:srgbClr val="593C8F"/>
                </a:solidFill>
                <a:latin typeface="League Spartan Heavy"/>
              </a:rPr>
              <a:t>WHAT IS ALTERED TEXT DETECTION IN IMAGES ?</a:t>
            </a:r>
          </a:p>
        </p:txBody>
      </p:sp>
      <p:sp>
        <p:nvSpPr>
          <p:cNvPr name="Freeform 4" id="4"/>
          <p:cNvSpPr/>
          <p:nvPr/>
        </p:nvSpPr>
        <p:spPr>
          <a:xfrm flipH="false" flipV="false" rot="0">
            <a:off x="4452041" y="4186875"/>
            <a:ext cx="9383918" cy="4842342"/>
          </a:xfrm>
          <a:custGeom>
            <a:avLst/>
            <a:gdLst/>
            <a:ahLst/>
            <a:cxnLst/>
            <a:rect r="r" b="b" t="t" l="l"/>
            <a:pathLst>
              <a:path h="4842342" w="9383918">
                <a:moveTo>
                  <a:pt x="0" y="0"/>
                </a:moveTo>
                <a:lnTo>
                  <a:pt x="9383918" y="0"/>
                </a:lnTo>
                <a:lnTo>
                  <a:pt x="9383918" y="4842343"/>
                </a:lnTo>
                <a:lnTo>
                  <a:pt x="0" y="4842343"/>
                </a:lnTo>
                <a:lnTo>
                  <a:pt x="0" y="0"/>
                </a:lnTo>
                <a:close/>
              </a:path>
            </a:pathLst>
          </a:custGeom>
          <a:blipFill>
            <a:blip r:embed="rId3"/>
            <a:stretch>
              <a:fillRect l="0" t="0" r="0" b="0"/>
            </a:stretch>
          </a:blipFill>
        </p:spPr>
      </p:sp>
      <p:sp>
        <p:nvSpPr>
          <p:cNvPr name="TextBox 5" id="5"/>
          <p:cNvSpPr txBox="true"/>
          <p:nvPr/>
        </p:nvSpPr>
        <p:spPr>
          <a:xfrm rot="0">
            <a:off x="1028700" y="2138538"/>
            <a:ext cx="16156568" cy="1047751"/>
          </a:xfrm>
          <a:prstGeom prst="rect">
            <a:avLst/>
          </a:prstGeom>
        </p:spPr>
        <p:txBody>
          <a:bodyPr anchor="t" rtlCol="false" tIns="0" lIns="0" bIns="0" rIns="0">
            <a:spAutoFit/>
          </a:bodyPr>
          <a:lstStyle/>
          <a:p>
            <a:pPr algn="ctr">
              <a:lnSpc>
                <a:spcPts val="4199"/>
              </a:lnSpc>
              <a:spcBef>
                <a:spcPct val="0"/>
              </a:spcBef>
            </a:pPr>
            <a:r>
              <a:rPr lang="en-US" sz="2999">
                <a:solidFill>
                  <a:srgbClr val="040606"/>
                </a:solidFill>
                <a:latin typeface="Poppins"/>
              </a:rPr>
              <a:t>Altered text detection in images refers to the process of identifying and verifying text that has been manipulated, modified, forged, or tampered within images.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8720" y="1478327"/>
            <a:ext cx="9910795" cy="738505"/>
          </a:xfrm>
          <a:prstGeom prst="rect">
            <a:avLst/>
          </a:prstGeom>
        </p:spPr>
        <p:txBody>
          <a:bodyPr anchor="t" rtlCol="false" tIns="0" lIns="0" bIns="0" rIns="0">
            <a:spAutoFit/>
          </a:bodyPr>
          <a:lstStyle/>
          <a:p>
            <a:pPr>
              <a:lnSpc>
                <a:spcPts val="6019"/>
              </a:lnSpc>
              <a:spcBef>
                <a:spcPct val="0"/>
              </a:spcBef>
            </a:pPr>
            <a:r>
              <a:rPr lang="en-US" sz="4299">
                <a:solidFill>
                  <a:srgbClr val="593C8F"/>
                </a:solidFill>
                <a:latin typeface="League Spartan Heavy"/>
              </a:rPr>
              <a:t>WHAT IS ITS SIGNIFICANCE ?</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flipV="true">
            <a:off x="1029792" y="2216832"/>
            <a:ext cx="15219934" cy="35277"/>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9792" y="2941972"/>
            <a:ext cx="13497632" cy="3745904"/>
          </a:xfrm>
          <a:prstGeom prst="rect">
            <a:avLst/>
          </a:prstGeom>
        </p:spPr>
        <p:txBody>
          <a:bodyPr anchor="t" rtlCol="false" tIns="0" lIns="0" bIns="0" rIns="0">
            <a:spAutoFit/>
          </a:bodyPr>
          <a:lstStyle/>
          <a:p>
            <a:pPr marL="648157" indent="-324078" lvl="1">
              <a:lnSpc>
                <a:spcPts val="4202"/>
              </a:lnSpc>
              <a:buFont typeface="Arial"/>
              <a:buChar char="•"/>
            </a:pPr>
            <a:r>
              <a:rPr lang="en-US" sz="3002">
                <a:solidFill>
                  <a:srgbClr val="000000"/>
                </a:solidFill>
                <a:latin typeface="Poppins"/>
              </a:rPr>
              <a:t>Forensic Investigations</a:t>
            </a:r>
          </a:p>
          <a:p>
            <a:pPr marL="648157" indent="-324078" lvl="1">
              <a:lnSpc>
                <a:spcPts val="4202"/>
              </a:lnSpc>
              <a:buFont typeface="Arial"/>
              <a:buChar char="•"/>
            </a:pPr>
            <a:r>
              <a:rPr lang="en-US" sz="3002">
                <a:solidFill>
                  <a:srgbClr val="000000"/>
                </a:solidFill>
                <a:latin typeface="Poppins"/>
              </a:rPr>
              <a:t>Fraud Prevention</a:t>
            </a:r>
          </a:p>
          <a:p>
            <a:pPr marL="648157" indent="-324078" lvl="1">
              <a:lnSpc>
                <a:spcPts val="4202"/>
              </a:lnSpc>
              <a:buFont typeface="Arial"/>
              <a:buChar char="•"/>
            </a:pPr>
            <a:r>
              <a:rPr lang="en-US" sz="3002">
                <a:solidFill>
                  <a:srgbClr val="000000"/>
                </a:solidFill>
                <a:latin typeface="Poppins"/>
              </a:rPr>
              <a:t>Financial Security</a:t>
            </a:r>
          </a:p>
          <a:p>
            <a:pPr marL="648157" indent="-324078" lvl="1">
              <a:lnSpc>
                <a:spcPts val="4202"/>
              </a:lnSpc>
              <a:buFont typeface="Arial"/>
              <a:buChar char="•"/>
            </a:pPr>
            <a:r>
              <a:rPr lang="en-US" sz="3002">
                <a:solidFill>
                  <a:srgbClr val="000000"/>
                </a:solidFill>
                <a:latin typeface="Poppins"/>
              </a:rPr>
              <a:t>Content Integrity on Social Media</a:t>
            </a:r>
          </a:p>
          <a:p>
            <a:pPr marL="648157" indent="-324078" lvl="1">
              <a:lnSpc>
                <a:spcPts val="4202"/>
              </a:lnSpc>
              <a:buFont typeface="Arial"/>
              <a:buChar char="•"/>
            </a:pPr>
            <a:r>
              <a:rPr lang="en-US" sz="3002">
                <a:solidFill>
                  <a:srgbClr val="000000"/>
                </a:solidFill>
                <a:latin typeface="Poppins"/>
              </a:rPr>
              <a:t>Document Validation in Government and Administration</a:t>
            </a:r>
          </a:p>
          <a:p>
            <a:pPr marL="648157" indent="-324078" lvl="1">
              <a:lnSpc>
                <a:spcPts val="4202"/>
              </a:lnSpc>
              <a:buFont typeface="Arial"/>
              <a:buChar char="•"/>
            </a:pPr>
            <a:r>
              <a:rPr lang="en-US" sz="3002">
                <a:solidFill>
                  <a:srgbClr val="000000"/>
                </a:solidFill>
                <a:latin typeface="Poppins"/>
              </a:rPr>
              <a:t>Preventing Cybercrime</a:t>
            </a:r>
          </a:p>
          <a:p>
            <a:pPr marL="648157" indent="-324078" lvl="1">
              <a:lnSpc>
                <a:spcPts val="4202"/>
              </a:lnSpc>
              <a:buFont typeface="Arial"/>
              <a:buChar char="•"/>
            </a:pPr>
            <a:r>
              <a:rPr lang="en-US" sz="3002">
                <a:solidFill>
                  <a:srgbClr val="000000"/>
                </a:solidFill>
                <a:latin typeface="Poppins"/>
              </a:rPr>
              <a:t>Protecting Intellectual Property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8720" y="1478327"/>
            <a:ext cx="9910795" cy="738505"/>
          </a:xfrm>
          <a:prstGeom prst="rect">
            <a:avLst/>
          </a:prstGeom>
        </p:spPr>
        <p:txBody>
          <a:bodyPr anchor="t" rtlCol="false" tIns="0" lIns="0" bIns="0" rIns="0">
            <a:spAutoFit/>
          </a:bodyPr>
          <a:lstStyle/>
          <a:p>
            <a:pPr>
              <a:lnSpc>
                <a:spcPts val="6019"/>
              </a:lnSpc>
              <a:spcBef>
                <a:spcPct val="0"/>
              </a:spcBef>
            </a:pPr>
            <a:r>
              <a:rPr lang="en-US" sz="4299">
                <a:solidFill>
                  <a:srgbClr val="593C8F"/>
                </a:solidFill>
                <a:latin typeface="League Spartan"/>
              </a:rPr>
              <a:t>SCOPE OF OUR PROBLEM</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flipV="true">
            <a:off x="1029792" y="2216832"/>
            <a:ext cx="15219934" cy="35277"/>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027649" y="2962275"/>
            <a:ext cx="15222121" cy="2676525"/>
          </a:xfrm>
          <a:prstGeom prst="rect">
            <a:avLst/>
          </a:prstGeom>
        </p:spPr>
        <p:txBody>
          <a:bodyPr anchor="t" rtlCol="false" tIns="0" lIns="0" bIns="0" rIns="0">
            <a:spAutoFit/>
          </a:bodyPr>
          <a:lstStyle/>
          <a:p>
            <a:pPr>
              <a:lnSpc>
                <a:spcPts val="4200"/>
              </a:lnSpc>
            </a:pPr>
            <a:r>
              <a:rPr lang="en-US" sz="3000">
                <a:solidFill>
                  <a:srgbClr val="040606"/>
                </a:solidFill>
                <a:latin typeface="Poppins"/>
              </a:rPr>
              <a:t>Copy paste and insertion forgeries are common types of forgeries present in images. Since the advancement of photo editing softwares, these kind of alterations can be applied by any individual. Through our model ,we would try to detect these types of forgeries.</a:t>
            </a:r>
          </a:p>
          <a:p>
            <a:pPr>
              <a:lnSpc>
                <a:spcPts val="420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8720" y="1478327"/>
            <a:ext cx="9910795" cy="738505"/>
          </a:xfrm>
          <a:prstGeom prst="rect">
            <a:avLst/>
          </a:prstGeom>
        </p:spPr>
        <p:txBody>
          <a:bodyPr anchor="t" rtlCol="false" tIns="0" lIns="0" bIns="0" rIns="0">
            <a:spAutoFit/>
          </a:bodyPr>
          <a:lstStyle/>
          <a:p>
            <a:pPr>
              <a:lnSpc>
                <a:spcPts val="6019"/>
              </a:lnSpc>
              <a:spcBef>
                <a:spcPct val="0"/>
              </a:spcBef>
            </a:pPr>
            <a:r>
              <a:rPr lang="en-US" sz="4299">
                <a:solidFill>
                  <a:srgbClr val="593C8F"/>
                </a:solidFill>
                <a:latin typeface="League Spartan Heavy"/>
              </a:rPr>
              <a:t>WHAT IS COPY-PASTE FORGERY ?</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flipV="true">
            <a:off x="1029792" y="2216832"/>
            <a:ext cx="15219934" cy="35277"/>
          </a:xfrm>
          <a:prstGeom prst="line">
            <a:avLst/>
          </a:prstGeom>
          <a:ln cap="flat" w="38100">
            <a:solidFill>
              <a:srgbClr val="000000"/>
            </a:solidFill>
            <a:prstDash val="solid"/>
            <a:headEnd type="none" len="sm" w="sm"/>
            <a:tailEnd type="none" len="sm" w="sm"/>
          </a:ln>
        </p:spPr>
      </p:sp>
      <p:sp>
        <p:nvSpPr>
          <p:cNvPr name="Freeform 6" id="6"/>
          <p:cNvSpPr/>
          <p:nvPr/>
        </p:nvSpPr>
        <p:spPr>
          <a:xfrm flipH="false" flipV="false" rot="0">
            <a:off x="1027649" y="8507397"/>
            <a:ext cx="2087283" cy="521821"/>
          </a:xfrm>
          <a:custGeom>
            <a:avLst/>
            <a:gdLst/>
            <a:ahLst/>
            <a:cxnLst/>
            <a:rect r="r" b="b" t="t" l="l"/>
            <a:pathLst>
              <a:path h="521821" w="2087283">
                <a:moveTo>
                  <a:pt x="0" y="0"/>
                </a:moveTo>
                <a:lnTo>
                  <a:pt x="2087282" y="0"/>
                </a:lnTo>
                <a:lnTo>
                  <a:pt x="2087282" y="521821"/>
                </a:lnTo>
                <a:lnTo>
                  <a:pt x="0" y="52182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483539" y="5143500"/>
            <a:ext cx="8660461" cy="1499016"/>
          </a:xfrm>
          <a:custGeom>
            <a:avLst/>
            <a:gdLst/>
            <a:ahLst/>
            <a:cxnLst/>
            <a:rect r="r" b="b" t="t" l="l"/>
            <a:pathLst>
              <a:path h="1499016" w="8660461">
                <a:moveTo>
                  <a:pt x="0" y="0"/>
                </a:moveTo>
                <a:lnTo>
                  <a:pt x="8660461" y="0"/>
                </a:lnTo>
                <a:lnTo>
                  <a:pt x="8660461" y="1499016"/>
                </a:lnTo>
                <a:lnTo>
                  <a:pt x="0" y="1499016"/>
                </a:lnTo>
                <a:lnTo>
                  <a:pt x="0" y="0"/>
                </a:lnTo>
                <a:close/>
              </a:path>
            </a:pathLst>
          </a:custGeom>
          <a:blipFill>
            <a:blip r:embed="rId5"/>
            <a:stretch>
              <a:fillRect l="0" t="0" r="-24965" b="0"/>
            </a:stretch>
          </a:blipFill>
        </p:spPr>
      </p:sp>
      <p:sp>
        <p:nvSpPr>
          <p:cNvPr name="Freeform 8" id="8"/>
          <p:cNvSpPr/>
          <p:nvPr/>
        </p:nvSpPr>
        <p:spPr>
          <a:xfrm flipH="false" flipV="false" rot="0">
            <a:off x="9417806" y="5143500"/>
            <a:ext cx="8643662" cy="1499016"/>
          </a:xfrm>
          <a:custGeom>
            <a:avLst/>
            <a:gdLst/>
            <a:ahLst/>
            <a:cxnLst/>
            <a:rect r="r" b="b" t="t" l="l"/>
            <a:pathLst>
              <a:path h="1499016" w="8643662">
                <a:moveTo>
                  <a:pt x="0" y="0"/>
                </a:moveTo>
                <a:lnTo>
                  <a:pt x="8643662" y="0"/>
                </a:lnTo>
                <a:lnTo>
                  <a:pt x="8643662" y="1499016"/>
                </a:lnTo>
                <a:lnTo>
                  <a:pt x="0" y="1499016"/>
                </a:lnTo>
                <a:lnTo>
                  <a:pt x="0" y="0"/>
                </a:lnTo>
                <a:close/>
              </a:path>
            </a:pathLst>
          </a:custGeom>
          <a:blipFill>
            <a:blip r:embed="rId6"/>
            <a:stretch>
              <a:fillRect l="0" t="0" r="-25208" b="0"/>
            </a:stretch>
          </a:blipFill>
        </p:spPr>
      </p:sp>
      <p:sp>
        <p:nvSpPr>
          <p:cNvPr name="TextBox 9" id="9"/>
          <p:cNvSpPr txBox="true"/>
          <p:nvPr/>
        </p:nvSpPr>
        <p:spPr>
          <a:xfrm rot="0">
            <a:off x="1029792" y="2611110"/>
            <a:ext cx="15219934" cy="1780540"/>
          </a:xfrm>
          <a:prstGeom prst="rect">
            <a:avLst/>
          </a:prstGeom>
        </p:spPr>
        <p:txBody>
          <a:bodyPr anchor="t" rtlCol="false" tIns="0" lIns="0" bIns="0" rIns="0">
            <a:spAutoFit/>
          </a:bodyPr>
          <a:lstStyle/>
          <a:p>
            <a:pPr algn="just">
              <a:lnSpc>
                <a:spcPts val="4759"/>
              </a:lnSpc>
            </a:pPr>
            <a:r>
              <a:rPr lang="en-US" sz="3399">
                <a:solidFill>
                  <a:srgbClr val="040606"/>
                </a:solidFill>
                <a:latin typeface="Canva Sans"/>
              </a:rPr>
              <a:t>In copy-paste operation, the fraudster extracts desired text from a different document or a different location in the same document to be altered</a:t>
            </a:r>
          </a:p>
        </p:txBody>
      </p:sp>
      <p:sp>
        <p:nvSpPr>
          <p:cNvPr name="Freeform 10" id="10"/>
          <p:cNvSpPr/>
          <p:nvPr/>
        </p:nvSpPr>
        <p:spPr>
          <a:xfrm flipH="false" flipV="false" rot="0">
            <a:off x="1113217" y="7099716"/>
            <a:ext cx="7401104" cy="1082096"/>
          </a:xfrm>
          <a:custGeom>
            <a:avLst/>
            <a:gdLst/>
            <a:ahLst/>
            <a:cxnLst/>
            <a:rect r="r" b="b" t="t" l="l"/>
            <a:pathLst>
              <a:path h="1082096" w="7401104">
                <a:moveTo>
                  <a:pt x="0" y="0"/>
                </a:moveTo>
                <a:lnTo>
                  <a:pt x="7401104" y="0"/>
                </a:lnTo>
                <a:lnTo>
                  <a:pt x="7401104" y="1082096"/>
                </a:lnTo>
                <a:lnTo>
                  <a:pt x="0" y="1082096"/>
                </a:lnTo>
                <a:lnTo>
                  <a:pt x="0" y="0"/>
                </a:lnTo>
                <a:close/>
              </a:path>
            </a:pathLst>
          </a:custGeom>
          <a:blipFill>
            <a:blip r:embed="rId7"/>
            <a:stretch>
              <a:fillRect l="-41037" t="-4357" r="0" b="-25258"/>
            </a:stretch>
          </a:blipFill>
        </p:spPr>
      </p:sp>
      <p:sp>
        <p:nvSpPr>
          <p:cNvPr name="Freeform 11" id="11"/>
          <p:cNvSpPr/>
          <p:nvPr/>
        </p:nvSpPr>
        <p:spPr>
          <a:xfrm flipH="false" flipV="false" rot="0">
            <a:off x="10050477" y="7099716"/>
            <a:ext cx="7378321" cy="1082096"/>
          </a:xfrm>
          <a:custGeom>
            <a:avLst/>
            <a:gdLst/>
            <a:ahLst/>
            <a:cxnLst/>
            <a:rect r="r" b="b" t="t" l="l"/>
            <a:pathLst>
              <a:path h="1082096" w="7378321">
                <a:moveTo>
                  <a:pt x="0" y="0"/>
                </a:moveTo>
                <a:lnTo>
                  <a:pt x="7378321" y="0"/>
                </a:lnTo>
                <a:lnTo>
                  <a:pt x="7378321" y="1082096"/>
                </a:lnTo>
                <a:lnTo>
                  <a:pt x="0" y="1082096"/>
                </a:lnTo>
                <a:lnTo>
                  <a:pt x="0" y="0"/>
                </a:lnTo>
                <a:close/>
              </a:path>
            </a:pathLst>
          </a:custGeom>
          <a:blipFill>
            <a:blip r:embed="rId8"/>
            <a:stretch>
              <a:fillRect l="-31530" t="0" r="0" b="-20365"/>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TextBox 3" id="3"/>
          <p:cNvSpPr txBox="true"/>
          <p:nvPr/>
        </p:nvSpPr>
        <p:spPr>
          <a:xfrm rot="0">
            <a:off x="1028720" y="1478327"/>
            <a:ext cx="9910795" cy="738505"/>
          </a:xfrm>
          <a:prstGeom prst="rect">
            <a:avLst/>
          </a:prstGeom>
        </p:spPr>
        <p:txBody>
          <a:bodyPr anchor="t" rtlCol="false" tIns="0" lIns="0" bIns="0" rIns="0">
            <a:spAutoFit/>
          </a:bodyPr>
          <a:lstStyle/>
          <a:p>
            <a:pPr>
              <a:lnSpc>
                <a:spcPts val="6019"/>
              </a:lnSpc>
              <a:spcBef>
                <a:spcPct val="0"/>
              </a:spcBef>
            </a:pPr>
            <a:r>
              <a:rPr lang="en-US" sz="4299">
                <a:solidFill>
                  <a:srgbClr val="593C8F"/>
                </a:solidFill>
                <a:latin typeface="League Spartan Heavy"/>
              </a:rPr>
              <a:t>WHAT IS INSERTION FORGERY ?</a:t>
            </a:r>
          </a:p>
        </p:txBody>
      </p:sp>
      <p:sp>
        <p:nvSpPr>
          <p:cNvPr name="AutoShape 4" id="4"/>
          <p:cNvSpPr/>
          <p:nvPr/>
        </p:nvSpPr>
        <p:spPr>
          <a:xfrm flipH="true">
            <a:off x="1028720" y="2186817"/>
            <a:ext cx="0" cy="0"/>
          </a:xfrm>
          <a:prstGeom prst="line">
            <a:avLst/>
          </a:prstGeom>
          <a:ln cap="flat" w="19050">
            <a:solidFill>
              <a:srgbClr val="000000"/>
            </a:solidFill>
            <a:prstDash val="solid"/>
            <a:headEnd type="none" len="sm" w="sm"/>
            <a:tailEnd type="none" len="sm" w="sm"/>
          </a:ln>
        </p:spPr>
      </p:sp>
      <p:sp>
        <p:nvSpPr>
          <p:cNvPr name="AutoShape 5" id="5"/>
          <p:cNvSpPr/>
          <p:nvPr/>
        </p:nvSpPr>
        <p:spPr>
          <a:xfrm flipV="true">
            <a:off x="1029792" y="2216832"/>
            <a:ext cx="15219934" cy="35277"/>
          </a:xfrm>
          <a:prstGeom prst="line">
            <a:avLst/>
          </a:prstGeom>
          <a:ln cap="flat" w="38100">
            <a:solidFill>
              <a:srgbClr val="000000"/>
            </a:solidFill>
            <a:prstDash val="solid"/>
            <a:headEnd type="none" len="sm" w="sm"/>
            <a:tailEnd type="none" len="sm" w="sm"/>
          </a:ln>
        </p:spPr>
      </p:sp>
      <p:sp>
        <p:nvSpPr>
          <p:cNvPr name="TextBox 6" id="6"/>
          <p:cNvSpPr txBox="true"/>
          <p:nvPr/>
        </p:nvSpPr>
        <p:spPr>
          <a:xfrm rot="0">
            <a:off x="1113217" y="2562440"/>
            <a:ext cx="15219934" cy="1180465"/>
          </a:xfrm>
          <a:prstGeom prst="rect">
            <a:avLst/>
          </a:prstGeom>
        </p:spPr>
        <p:txBody>
          <a:bodyPr anchor="t" rtlCol="false" tIns="0" lIns="0" bIns="0" rIns="0">
            <a:spAutoFit/>
          </a:bodyPr>
          <a:lstStyle/>
          <a:p>
            <a:pPr algn="just">
              <a:lnSpc>
                <a:spcPts val="4759"/>
              </a:lnSpc>
            </a:pPr>
            <a:r>
              <a:rPr lang="en-US" sz="3399">
                <a:solidFill>
                  <a:srgbClr val="040606"/>
                </a:solidFill>
                <a:latin typeface="Canva Sans"/>
              </a:rPr>
              <a:t>In insertion operation, software tools are used to insert words to change the original text.</a:t>
            </a:r>
          </a:p>
        </p:txBody>
      </p:sp>
      <p:sp>
        <p:nvSpPr>
          <p:cNvPr name="Freeform 7" id="7"/>
          <p:cNvSpPr/>
          <p:nvPr/>
        </p:nvSpPr>
        <p:spPr>
          <a:xfrm flipH="false" flipV="false" rot="0">
            <a:off x="4629330" y="4522314"/>
            <a:ext cx="8187709" cy="4735986"/>
          </a:xfrm>
          <a:custGeom>
            <a:avLst/>
            <a:gdLst/>
            <a:ahLst/>
            <a:cxnLst/>
            <a:rect r="r" b="b" t="t" l="l"/>
            <a:pathLst>
              <a:path h="4735986" w="8187709">
                <a:moveTo>
                  <a:pt x="0" y="0"/>
                </a:moveTo>
                <a:lnTo>
                  <a:pt x="8187709" y="0"/>
                </a:lnTo>
                <a:lnTo>
                  <a:pt x="8187709" y="4735986"/>
                </a:lnTo>
                <a:lnTo>
                  <a:pt x="0" y="4735986"/>
                </a:lnTo>
                <a:lnTo>
                  <a:pt x="0" y="0"/>
                </a:lnTo>
                <a:close/>
              </a:path>
            </a:pathLst>
          </a:custGeom>
          <a:blipFill>
            <a:blip r:embed="rId3"/>
            <a:stretch>
              <a:fillRect l="0" t="0" r="-1422"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30000"/>
            </a:blip>
            <a:stretch>
              <a:fillRect l="-20312" t="0" r="-20312" b="0"/>
            </a:stretch>
          </a:blipFill>
        </p:spPr>
      </p:sp>
      <p:sp>
        <p:nvSpPr>
          <p:cNvPr name="AutoShape 3" id="3"/>
          <p:cNvSpPr/>
          <p:nvPr/>
        </p:nvSpPr>
        <p:spPr>
          <a:xfrm flipV="true">
            <a:off x="6371654" y="1357646"/>
            <a:ext cx="8389329" cy="19050"/>
          </a:xfrm>
          <a:prstGeom prst="line">
            <a:avLst/>
          </a:prstGeom>
          <a:ln cap="flat" w="38100">
            <a:solidFill>
              <a:srgbClr val="000000"/>
            </a:solidFill>
            <a:prstDash val="solid"/>
            <a:headEnd type="none" len="sm" w="sm"/>
            <a:tailEnd type="none" len="sm" w="sm"/>
          </a:ln>
        </p:spPr>
      </p:sp>
      <p:grpSp>
        <p:nvGrpSpPr>
          <p:cNvPr name="Group 4" id="4"/>
          <p:cNvGrpSpPr/>
          <p:nvPr/>
        </p:nvGrpSpPr>
        <p:grpSpPr>
          <a:xfrm rot="0">
            <a:off x="0" y="0"/>
            <a:ext cx="3086100" cy="10287000"/>
            <a:chOff x="0" y="0"/>
            <a:chExt cx="812800" cy="2709333"/>
          </a:xfrm>
        </p:grpSpPr>
        <p:sp>
          <p:nvSpPr>
            <p:cNvPr name="Freeform 5" id="5"/>
            <p:cNvSpPr/>
            <p:nvPr/>
          </p:nvSpPr>
          <p:spPr>
            <a:xfrm flipH="false" flipV="false" rot="0">
              <a:off x="0" y="0"/>
              <a:ext cx="812800" cy="2709333"/>
            </a:xfrm>
            <a:custGeom>
              <a:avLst/>
              <a:gdLst/>
              <a:ahLst/>
              <a:cxnLst/>
              <a:rect r="r" b="b" t="t" l="l"/>
              <a:pathLst>
                <a:path h="2709333" w="812800">
                  <a:moveTo>
                    <a:pt x="0" y="0"/>
                  </a:moveTo>
                  <a:lnTo>
                    <a:pt x="812800" y="0"/>
                  </a:lnTo>
                  <a:lnTo>
                    <a:pt x="812800" y="2709333"/>
                  </a:lnTo>
                  <a:lnTo>
                    <a:pt x="0" y="2709333"/>
                  </a:lnTo>
                  <a:close/>
                </a:path>
              </a:pathLst>
            </a:custGeom>
            <a:solidFill>
              <a:srgbClr val="593C8F"/>
            </a:solidFill>
          </p:spPr>
        </p:sp>
        <p:sp>
          <p:nvSpPr>
            <p:cNvPr name="TextBox 6" id="6"/>
            <p:cNvSpPr txBox="true"/>
            <p:nvPr/>
          </p:nvSpPr>
          <p:spPr>
            <a:xfrm>
              <a:off x="0" y="-57150"/>
              <a:ext cx="812800" cy="2766483"/>
            </a:xfrm>
            <a:prstGeom prst="rect">
              <a:avLst/>
            </a:prstGeom>
          </p:spPr>
          <p:txBody>
            <a:bodyPr anchor="ctr" rtlCol="false" tIns="50800" lIns="50800" bIns="50800" rIns="50800"/>
            <a:lstStyle/>
            <a:p>
              <a:pPr algn="ctr">
                <a:lnSpc>
                  <a:spcPts val="2659"/>
                </a:lnSpc>
              </a:pPr>
            </a:p>
          </p:txBody>
        </p:sp>
      </p:grpSp>
      <p:graphicFrame>
        <p:nvGraphicFramePr>
          <p:cNvPr name="Table 7" id="7"/>
          <p:cNvGraphicFramePr>
            <a:graphicFrameLocks noGrp="true"/>
          </p:cNvGraphicFramePr>
          <p:nvPr/>
        </p:nvGraphicFramePr>
        <p:xfrm>
          <a:off x="4773911" y="2273935"/>
          <a:ext cx="11479692" cy="7728661"/>
        </p:xfrm>
        <a:graphic>
          <a:graphicData uri="http://schemas.openxmlformats.org/drawingml/2006/table">
            <a:tbl>
              <a:tblPr/>
              <a:tblGrid>
                <a:gridCol w="2305103"/>
                <a:gridCol w="2305103"/>
                <a:gridCol w="400715"/>
                <a:gridCol w="4209491"/>
                <a:gridCol w="2259279"/>
              </a:tblGrid>
              <a:tr h="1184018">
                <a:tc>
                  <a:txBody>
                    <a:bodyPr anchor="t" rtlCol="false"/>
                    <a:lstStyle/>
                    <a:p>
                      <a:pPr algn="l">
                        <a:lnSpc>
                          <a:spcPts val="1679"/>
                        </a:lnSpc>
                        <a:defRPr/>
                      </a:pPr>
                      <a:r>
                        <a:rPr lang="en-US" sz="1200">
                          <a:solidFill>
                            <a:srgbClr val="000000"/>
                          </a:solidFill>
                          <a:latin typeface="League Spartan"/>
                        </a:rPr>
                        <a:t>S.No</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Paper title </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Year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Methodology used</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Accuracy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84018">
                <a:tc>
                  <a:txBody>
                    <a:bodyPr anchor="t" rtlCol="false"/>
                    <a:lstStyle/>
                    <a:p>
                      <a:pPr algn="l">
                        <a:lnSpc>
                          <a:spcPts val="1679"/>
                        </a:lnSpc>
                        <a:defRPr/>
                      </a:pPr>
                      <a:r>
                        <a:rPr lang="en-US" sz="1200">
                          <a:solidFill>
                            <a:srgbClr val="000000"/>
                          </a:solidFill>
                          <a:latin typeface="League Spartan"/>
                        </a:rPr>
                        <a:t>1</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DCT-phase statistics for forged IMEI numbers and air ticket detection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2020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Phase spectrum using the Discrete Cosine Transform (DCT).</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70</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51256">
                <a:tc>
                  <a:txBody>
                    <a:bodyPr anchor="t" rtlCol="false"/>
                    <a:lstStyle/>
                    <a:p>
                      <a:pPr algn="l">
                        <a:lnSpc>
                          <a:spcPts val="1679"/>
                        </a:lnSpc>
                        <a:defRPr/>
                      </a:pPr>
                      <a:r>
                        <a:rPr lang="en-US" sz="1200">
                          <a:solidFill>
                            <a:srgbClr val="000000"/>
                          </a:solidFill>
                          <a:latin typeface="League Spartan"/>
                        </a:rPr>
                        <a:t>2</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A New RGB Based Fusion for Forged IMEI Number Detection in Mobile Images (Base Paper)</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2018</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Fusion-based approach using R, G and B color components.</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64</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394086">
                <a:tc>
                  <a:txBody>
                    <a:bodyPr anchor="t" rtlCol="false"/>
                    <a:lstStyle/>
                    <a:p>
                      <a:pPr algn="l">
                        <a:lnSpc>
                          <a:spcPts val="1679"/>
                        </a:lnSpc>
                        <a:defRPr/>
                      </a:pPr>
                      <a:r>
                        <a:rPr lang="en-US" sz="1200">
                          <a:solidFill>
                            <a:srgbClr val="000000"/>
                          </a:solidFill>
                          <a:latin typeface="League Spartan"/>
                        </a:rPr>
                        <a:t>3</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A new forged handwriting detection method based on Fourier spectral density and variation</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2019</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Using variation in Fourier spectral density</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58</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87227">
                <a:tc>
                  <a:txBody>
                    <a:bodyPr anchor="t" rtlCol="false"/>
                    <a:lstStyle/>
                    <a:p>
                      <a:pPr algn="l">
                        <a:lnSpc>
                          <a:spcPts val="1679"/>
                        </a:lnSpc>
                        <a:defRPr/>
                      </a:pPr>
                      <a:r>
                        <a:rPr lang="en-US" sz="1200">
                          <a:solidFill>
                            <a:srgbClr val="000000"/>
                          </a:solidFill>
                          <a:latin typeface="League Spartan"/>
                        </a:rPr>
                        <a:t>4</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Automated Forgery Detection in Multispectral Document Images using Fuzzy Clustering</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2018</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Using Fuzzy C-means Clustering</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61</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28055">
                <a:tc>
                  <a:txBody>
                    <a:bodyPr anchor="t" rtlCol="false"/>
                    <a:lstStyle/>
                    <a:p>
                      <a:pPr algn="l">
                        <a:lnSpc>
                          <a:spcPts val="1679"/>
                        </a:lnSpc>
                        <a:defRPr/>
                      </a:pPr>
                      <a:r>
                        <a:rPr lang="en-US" sz="1200">
                          <a:solidFill>
                            <a:srgbClr val="000000"/>
                          </a:solidFill>
                          <a:latin typeface="League Spartan"/>
                        </a:rPr>
                        <a:t>5</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Analysis of Copy Move Image Forgery Detection Using Histogram of Orientated Gradient</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2018</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Automatic Image Forgery detection using HOG</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r>
                        <a:rPr lang="en-US" sz="1200">
                          <a:solidFill>
                            <a:srgbClr val="000000"/>
                          </a:solidFill>
                          <a:latin typeface="League Spartan"/>
                        </a:rPr>
                        <a:t>75</a:t>
                      </a:r>
                      <a:endParaRPr lang="en-US" sz="1100"/>
                    </a:p>
                  </a:txBody>
                  <a:tcPr marL="133350" marR="133350" marT="133350" marB="13335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8" id="8"/>
          <p:cNvSpPr txBox="true"/>
          <p:nvPr/>
        </p:nvSpPr>
        <p:spPr>
          <a:xfrm rot="0">
            <a:off x="3873338" y="633079"/>
            <a:ext cx="13385962" cy="705517"/>
          </a:xfrm>
          <a:prstGeom prst="rect">
            <a:avLst/>
          </a:prstGeom>
        </p:spPr>
        <p:txBody>
          <a:bodyPr anchor="t" rtlCol="false" tIns="0" lIns="0" bIns="0" rIns="0">
            <a:spAutoFit/>
          </a:bodyPr>
          <a:lstStyle/>
          <a:p>
            <a:pPr>
              <a:lnSpc>
                <a:spcPts val="5738"/>
              </a:lnSpc>
              <a:spcBef>
                <a:spcPct val="0"/>
              </a:spcBef>
            </a:pPr>
            <a:r>
              <a:rPr lang="en-US" sz="4098">
                <a:solidFill>
                  <a:srgbClr val="593C8F"/>
                </a:solidFill>
                <a:latin typeface="League Spartan"/>
              </a:rPr>
              <a:t>                           LITERATURE REVIEW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DAF0hHROPYc</dc:identifier>
  <dcterms:modified xsi:type="dcterms:W3CDTF">2011-08-01T06:04:30Z</dcterms:modified>
  <cp:revision>1</cp:revision>
  <dc:title>Purple &amp;  white business profile presentation</dc:title>
</cp:coreProperties>
</file>